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png" ContentType="image/pn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48" r:id="rId1"/>
  </p:sldMasterIdLst>
  <p:notesMasterIdLst>
    <p:notesMasterId r:id="rId39"/>
  </p:notesMasterIdLst>
  <p:handoutMasterIdLst>
    <p:handoutMasterId r:id="rId40"/>
  </p:handoutMasterIdLst>
  <p:sldIdLst>
    <p:sldId id="256" r:id="rId2"/>
    <p:sldId id="260" r:id="rId3"/>
    <p:sldId id="261" r:id="rId4"/>
    <p:sldId id="262" r:id="rId5"/>
    <p:sldId id="263" r:id="rId6"/>
    <p:sldId id="264" r:id="rId7"/>
    <p:sldId id="265" r:id="rId8"/>
    <p:sldId id="266" r:id="rId9"/>
    <p:sldId id="267" r:id="rId10"/>
    <p:sldId id="268" r:id="rId11"/>
    <p:sldId id="269" r:id="rId12"/>
    <p:sldId id="270" r:id="rId13"/>
    <p:sldId id="271" r:id="rId14"/>
    <p:sldId id="272" r:id="rId15"/>
    <p:sldId id="273" r:id="rId16"/>
    <p:sldId id="274" r:id="rId17"/>
    <p:sldId id="275" r:id="rId18"/>
    <p:sldId id="276" r:id="rId19"/>
    <p:sldId id="277" r:id="rId20"/>
    <p:sldId id="278" r:id="rId21"/>
    <p:sldId id="279" r:id="rId22"/>
    <p:sldId id="280" r:id="rId23"/>
    <p:sldId id="281" r:id="rId24"/>
    <p:sldId id="282" r:id="rId25"/>
    <p:sldId id="283" r:id="rId26"/>
    <p:sldId id="284" r:id="rId27"/>
    <p:sldId id="285" r:id="rId28"/>
    <p:sldId id="286" r:id="rId29"/>
    <p:sldId id="287" r:id="rId30"/>
    <p:sldId id="288" r:id="rId31"/>
    <p:sldId id="289" r:id="rId32"/>
    <p:sldId id="290" r:id="rId33"/>
    <p:sldId id="291" r:id="rId34"/>
    <p:sldId id="292" r:id="rId35"/>
    <p:sldId id="293" r:id="rId36"/>
    <p:sldId id="294" r:id="rId37"/>
    <p:sldId id="295" r:id="rId38"/>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4645" autoAdjust="0"/>
    <p:restoredTop sz="94694" autoAdjust="0"/>
  </p:normalViewPr>
  <p:slideViewPr>
    <p:cSldViewPr snapToGrid="0" snapToObjects="1">
      <p:cViewPr varScale="1">
        <p:scale>
          <a:sx n="85" d="100"/>
          <a:sy n="85" d="100"/>
        </p:scale>
        <p:origin x="-464" y="-120"/>
      </p:cViewPr>
      <p:guideLst>
        <p:guide orient="horz" pos="2160"/>
        <p:guide pos="2880"/>
      </p:guideLst>
    </p:cSldViewPr>
  </p:slideViewPr>
  <p:outlineViewPr>
    <p:cViewPr>
      <p:scale>
        <a:sx n="33" d="100"/>
        <a:sy n="33" d="100"/>
      </p:scale>
      <p:origin x="0" y="0"/>
    </p:cViewPr>
    <p:sldLst>
      <p:sld r:id="rId1" collapse="1"/>
      <p:sld r:id="rId2" collapse="1"/>
      <p:sld r:id="rId3" collapse="1"/>
      <p:sld r:id="rId4" collapse="1"/>
      <p:sld r:id="rId5" collapse="1"/>
      <p:sld r:id="rId6" collapse="1"/>
      <p:sld r:id="rId7" collapse="1"/>
      <p:sld r:id="rId8" collapse="1"/>
      <p:sld r:id="rId9" collapse="1"/>
      <p:sld r:id="rId10" collapse="1"/>
      <p:sld r:id="rId11" collapse="1"/>
      <p:sld r:id="rId12" collapse="1"/>
      <p:sld r:id="rId13" collapse="1"/>
      <p:sld r:id="rId14" collapse="1"/>
      <p:sld r:id="rId15" collapse="1"/>
      <p:sld r:id="rId16" collapse="1"/>
      <p:sld r:id="rId17" collapse="1"/>
      <p:sld r:id="rId18" collapse="1"/>
      <p:sld r:id="rId19" collapse="1"/>
      <p:sld r:id="rId20" collapse="1"/>
      <p:sld r:id="rId21" collapse="1"/>
      <p:sld r:id="rId22" collapse="1"/>
      <p:sld r:id="rId23" collapse="1"/>
      <p:sld r:id="rId24" collapse="1"/>
      <p:sld r:id="rId25" collapse="1"/>
      <p:sld r:id="rId26" collapse="1"/>
      <p:sld r:id="rId27" collapse="1"/>
      <p:sld r:id="rId28" collapse="1"/>
      <p:sld r:id="rId29" collapse="1"/>
      <p:sld r:id="rId30" collapse="1"/>
    </p:sldLst>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9" Type="http://schemas.openxmlformats.org/officeDocument/2006/relationships/slide" Target="slides/slide8.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notesMaster" Target="notesMasters/notesMaster1.xml"/><Relationship Id="rId40" Type="http://schemas.openxmlformats.org/officeDocument/2006/relationships/handoutMaster" Target="handoutMasters/handoutMaster1.xml"/><Relationship Id="rId41" Type="http://schemas.openxmlformats.org/officeDocument/2006/relationships/printerSettings" Target="printerSettings/printerSettings1.bin"/><Relationship Id="rId42" Type="http://schemas.openxmlformats.org/officeDocument/2006/relationships/presProps" Target="presProps.xml"/><Relationship Id="rId43" Type="http://schemas.openxmlformats.org/officeDocument/2006/relationships/viewProps" Target="viewProps.xml"/><Relationship Id="rId44" Type="http://schemas.openxmlformats.org/officeDocument/2006/relationships/theme" Target="theme/theme1.xml"/><Relationship Id="rId45" Type="http://schemas.openxmlformats.org/officeDocument/2006/relationships/tableStyles" Target="tableStyles.xml"/></Relationships>
</file>

<file path=ppt/_rels/viewProps.xml.rels><?xml version="1.0" encoding="UTF-8" standalone="yes"?>
<Relationships xmlns="http://schemas.openxmlformats.org/package/2006/relationships"><Relationship Id="rId9" Type="http://schemas.openxmlformats.org/officeDocument/2006/relationships/slide" Target="slides/slide10.xml"/><Relationship Id="rId20" Type="http://schemas.openxmlformats.org/officeDocument/2006/relationships/slide" Target="slides/slide25.xml"/><Relationship Id="rId21" Type="http://schemas.openxmlformats.org/officeDocument/2006/relationships/slide" Target="slides/slide26.xml"/><Relationship Id="rId22" Type="http://schemas.openxmlformats.org/officeDocument/2006/relationships/slide" Target="slides/slide27.xml"/><Relationship Id="rId23" Type="http://schemas.openxmlformats.org/officeDocument/2006/relationships/slide" Target="slides/slide28.xml"/><Relationship Id="rId24" Type="http://schemas.openxmlformats.org/officeDocument/2006/relationships/slide" Target="slides/slide29.xml"/><Relationship Id="rId25" Type="http://schemas.openxmlformats.org/officeDocument/2006/relationships/slide" Target="slides/slide32.xml"/><Relationship Id="rId26" Type="http://schemas.openxmlformats.org/officeDocument/2006/relationships/slide" Target="slides/slide33.xml"/><Relationship Id="rId27" Type="http://schemas.openxmlformats.org/officeDocument/2006/relationships/slide" Target="slides/slide34.xml"/><Relationship Id="rId28" Type="http://schemas.openxmlformats.org/officeDocument/2006/relationships/slide" Target="slides/slide35.xml"/><Relationship Id="rId29" Type="http://schemas.openxmlformats.org/officeDocument/2006/relationships/slide" Target="slides/slide36.xml"/><Relationship Id="rId30" Type="http://schemas.openxmlformats.org/officeDocument/2006/relationships/slide" Target="slides/slide37.xml"/><Relationship Id="rId10" Type="http://schemas.openxmlformats.org/officeDocument/2006/relationships/slide" Target="slides/slide14.xml"/><Relationship Id="rId11" Type="http://schemas.openxmlformats.org/officeDocument/2006/relationships/slide" Target="slides/slide15.xml"/><Relationship Id="rId12" Type="http://schemas.openxmlformats.org/officeDocument/2006/relationships/slide" Target="slides/slide16.xml"/><Relationship Id="rId13" Type="http://schemas.openxmlformats.org/officeDocument/2006/relationships/slide" Target="slides/slide17.xml"/><Relationship Id="rId14" Type="http://schemas.openxmlformats.org/officeDocument/2006/relationships/slide" Target="slides/slide18.xml"/><Relationship Id="rId15" Type="http://schemas.openxmlformats.org/officeDocument/2006/relationships/slide" Target="slides/slide19.xml"/><Relationship Id="rId16" Type="http://schemas.openxmlformats.org/officeDocument/2006/relationships/slide" Target="slides/slide21.xml"/><Relationship Id="rId17" Type="http://schemas.openxmlformats.org/officeDocument/2006/relationships/slide" Target="slides/slide22.xml"/><Relationship Id="rId18" Type="http://schemas.openxmlformats.org/officeDocument/2006/relationships/slide" Target="slides/slide23.xml"/><Relationship Id="rId19" Type="http://schemas.openxmlformats.org/officeDocument/2006/relationships/slide" Target="slides/slide24.xml"/><Relationship Id="rId1" Type="http://schemas.openxmlformats.org/officeDocument/2006/relationships/slide" Target="slides/slide2.xml"/><Relationship Id="rId2" Type="http://schemas.openxmlformats.org/officeDocument/2006/relationships/slide" Target="slides/slide3.xml"/><Relationship Id="rId3" Type="http://schemas.openxmlformats.org/officeDocument/2006/relationships/slide" Target="slides/slide4.xml"/><Relationship Id="rId4" Type="http://schemas.openxmlformats.org/officeDocument/2006/relationships/slide" Target="slides/slide5.xml"/><Relationship Id="rId5" Type="http://schemas.openxmlformats.org/officeDocument/2006/relationships/slide" Target="slides/slide6.xml"/><Relationship Id="rId6" Type="http://schemas.openxmlformats.org/officeDocument/2006/relationships/slide" Target="slides/slide7.xml"/><Relationship Id="rId7" Type="http://schemas.openxmlformats.org/officeDocument/2006/relationships/slide" Target="slides/slide8.xml"/><Relationship Id="rId8" Type="http://schemas.openxmlformats.org/officeDocument/2006/relationships/slide" Target="slides/slide9.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BF5757B2-82BA-4042-89B8-A2F91E5D9A5C}" type="datetimeFigureOut">
              <a:rPr lang="en-US" smtClean="0"/>
              <a:pPr/>
              <a:t>9/3/13</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07087332-744A-7D44-B296-6EF722085FF8}" type="slidenum">
              <a:rPr lang="en-US" smtClean="0"/>
              <a:pPr/>
              <a:t>‹#›</a:t>
            </a:fld>
            <a:endParaRPr lang="en-US"/>
          </a:p>
        </p:txBody>
      </p:sp>
    </p:spTree>
    <p:extLst>
      <p:ext uri="{BB962C8B-B14F-4D97-AF65-F5344CB8AC3E}">
        <p14:creationId xmlns:p14="http://schemas.microsoft.com/office/powerpoint/2010/main" val="1917982404"/>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31C6CF5-75D8-7A4D-BBD6-BE515EBDB29E}" type="datetimeFigureOut">
              <a:rPr lang="en-US" smtClean="0"/>
              <a:pPr/>
              <a:t>9/3/13</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14850A27-44D4-2749-82C8-E36D8E20DE60}" type="slidenum">
              <a:rPr lang="en-US" smtClean="0"/>
              <a:pPr/>
              <a:t>‹#›</a:t>
            </a:fld>
            <a:endParaRPr lang="en-US"/>
          </a:p>
        </p:txBody>
      </p:sp>
    </p:spTree>
    <p:extLst>
      <p:ext uri="{BB962C8B-B14F-4D97-AF65-F5344CB8AC3E}">
        <p14:creationId xmlns:p14="http://schemas.microsoft.com/office/powerpoint/2010/main" val="2621592337"/>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4850A27-44D4-2749-82C8-E36D8E20DE60}" type="slidenum">
              <a:rPr lang="en-US" smtClean="0"/>
              <a:pPr/>
              <a:t>1</a:t>
            </a:fld>
            <a:endParaRPr lang="en-US"/>
          </a:p>
        </p:txBody>
      </p:sp>
    </p:spTree>
    <p:extLst>
      <p:ext uri="{BB962C8B-B14F-4D97-AF65-F5344CB8AC3E}">
        <p14:creationId xmlns:p14="http://schemas.microsoft.com/office/powerpoint/2010/main" val="191997430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jpe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jpe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Pr>
        <a:blipFill rotWithShape="1">
          <a:blip r:embed="rId2"/>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719292" y="1641601"/>
            <a:ext cx="6738908" cy="976320"/>
          </a:xfrm>
        </p:spPr>
        <p:txBody>
          <a:bodyPr>
            <a:normAutofit/>
          </a:bodyPr>
          <a:lstStyle>
            <a:lvl1pPr algn="l">
              <a:defRPr sz="2800" b="1">
                <a:solidFill>
                  <a:srgbClr val="000090"/>
                </a:solidFill>
                <a:latin typeface="Verdana"/>
                <a:cs typeface="Verdana"/>
              </a:defRPr>
            </a:lvl1pPr>
          </a:lstStyle>
          <a:p>
            <a:r>
              <a:rPr lang="en-US" dirty="0" smtClean="0"/>
              <a:t>Click to edit Master title style</a:t>
            </a:r>
            <a:endParaRPr lang="en-US" dirty="0"/>
          </a:p>
        </p:txBody>
      </p:sp>
      <p:sp>
        <p:nvSpPr>
          <p:cNvPr id="3" name="Subtitle 2"/>
          <p:cNvSpPr>
            <a:spLocks noGrp="1"/>
          </p:cNvSpPr>
          <p:nvPr>
            <p:ph type="subTitle" idx="1"/>
          </p:nvPr>
        </p:nvSpPr>
        <p:spPr>
          <a:xfrm>
            <a:off x="1719292" y="2617921"/>
            <a:ext cx="6738908" cy="560520"/>
          </a:xfrm>
        </p:spPr>
        <p:txBody>
          <a:bodyPr>
            <a:normAutofit/>
          </a:bodyPr>
          <a:lstStyle>
            <a:lvl1pPr marL="0" indent="0" algn="l">
              <a:buNone/>
              <a:defRPr sz="2400" i="1">
                <a:solidFill>
                  <a:srgbClr val="000090"/>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US" dirty="0"/>
          </a:p>
        </p:txBody>
      </p:sp>
    </p:spTree>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703384" y="300567"/>
            <a:ext cx="8440615" cy="842433"/>
          </a:xfrm>
        </p:spPr>
        <p:txBody>
          <a:bodyPr>
            <a:normAutofit/>
          </a:bodyPr>
          <a:lstStyle>
            <a:lvl1pPr>
              <a:defRPr sz="3200"/>
            </a:lvl1pPr>
          </a:lstStyle>
          <a:p>
            <a:r>
              <a:rPr lang="en-US" dirty="0" smtClean="0"/>
              <a:t>Click to edit Master title style</a:t>
            </a:r>
            <a:endParaRPr lang="en-US" dirty="0"/>
          </a:p>
        </p:txBody>
      </p:sp>
      <p:sp>
        <p:nvSpPr>
          <p:cNvPr id="3" name="Content Placeholder 2"/>
          <p:cNvSpPr>
            <a:spLocks noGrp="1"/>
          </p:cNvSpPr>
          <p:nvPr>
            <p:ph idx="1"/>
          </p:nvPr>
        </p:nvSpPr>
        <p:spPr>
          <a:xfrm>
            <a:off x="703383" y="1443567"/>
            <a:ext cx="7983415" cy="4679462"/>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10"/>
          </p:nvPr>
        </p:nvSpPr>
        <p:spPr>
          <a:xfrm>
            <a:off x="457200" y="6356350"/>
            <a:ext cx="2133600" cy="365125"/>
          </a:xfrm>
          <a:prstGeom prst="rect">
            <a:avLst/>
          </a:prstGeom>
        </p:spPr>
        <p:txBody>
          <a:bodyPr/>
          <a:lstStyle/>
          <a:p>
            <a:endParaRPr lang="en-US"/>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a:p>
        </p:txBody>
      </p:sp>
      <p:sp>
        <p:nvSpPr>
          <p:cNvPr id="6" name="Slide Number Placeholder 5"/>
          <p:cNvSpPr>
            <a:spLocks noGrp="1"/>
          </p:cNvSpPr>
          <p:nvPr>
            <p:ph type="sldNum" sz="quarter" idx="12"/>
          </p:nvPr>
        </p:nvSpPr>
        <p:spPr/>
        <p:txBody>
          <a:bodyPr/>
          <a:lstStyle/>
          <a:p>
            <a:fld id="{50A2839A-B22A-6440-B709-7F07E1B8B9A6}" type="slidenum">
              <a:rPr lang="en-US" smtClean="0"/>
              <a:pPr/>
              <a:t>‹#›</a:t>
            </a:fld>
            <a:endParaRPr lang="en-US"/>
          </a:p>
        </p:txBody>
      </p:sp>
    </p:spTree>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701003" y="299710"/>
            <a:ext cx="7985797" cy="842433"/>
          </a:xfrm>
        </p:spPr>
        <p:txBody>
          <a:bodyPr>
            <a:normAutofit/>
          </a:bodyPr>
          <a:lstStyle>
            <a:lvl1pPr>
              <a:defRPr sz="3200"/>
            </a:lvl1pPr>
          </a:lstStyle>
          <a:p>
            <a:r>
              <a:rPr lang="en-US" dirty="0" smtClean="0"/>
              <a:t>Click to edit Master title style</a:t>
            </a:r>
            <a:endParaRPr lang="en-US" dirty="0"/>
          </a:p>
        </p:txBody>
      </p:sp>
      <p:sp>
        <p:nvSpPr>
          <p:cNvPr id="3" name="Content Placeholder 2"/>
          <p:cNvSpPr>
            <a:spLocks noGrp="1"/>
          </p:cNvSpPr>
          <p:nvPr>
            <p:ph sz="half" idx="1"/>
          </p:nvPr>
        </p:nvSpPr>
        <p:spPr>
          <a:xfrm>
            <a:off x="701003" y="1435199"/>
            <a:ext cx="4038600" cy="4886591"/>
          </a:xfrm>
        </p:spPr>
        <p:txBody>
          <a:bodyPr/>
          <a:lstStyle>
            <a:lvl1pPr>
              <a:defRPr sz="2400"/>
            </a:lvl1pPr>
            <a:lvl2pPr>
              <a:defRPr sz="2000"/>
            </a:lvl2pPr>
            <a:lvl3pPr>
              <a:defRPr sz="1800"/>
            </a:lvl3pPr>
            <a:lvl4pPr>
              <a:defRPr sz="1600"/>
            </a:lvl4pPr>
            <a:lvl5pPr>
              <a:defRPr sz="14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3"/>
          <p:cNvSpPr>
            <a:spLocks noGrp="1"/>
          </p:cNvSpPr>
          <p:nvPr>
            <p:ph sz="half" idx="2"/>
          </p:nvPr>
        </p:nvSpPr>
        <p:spPr>
          <a:xfrm>
            <a:off x="4892003" y="1435199"/>
            <a:ext cx="4038600" cy="4886591"/>
          </a:xfrm>
        </p:spPr>
        <p:txBody>
          <a:bodyPr/>
          <a:lstStyle>
            <a:lvl1pPr>
              <a:defRPr sz="2400"/>
            </a:lvl1pPr>
            <a:lvl2pPr>
              <a:defRPr sz="2000"/>
            </a:lvl2pPr>
            <a:lvl3pPr>
              <a:defRPr sz="1800"/>
            </a:lvl3pPr>
            <a:lvl4pPr>
              <a:defRPr sz="1600"/>
            </a:lvl4pPr>
            <a:lvl5pPr>
              <a:defRPr sz="14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Date Placeholder 4"/>
          <p:cNvSpPr>
            <a:spLocks noGrp="1"/>
          </p:cNvSpPr>
          <p:nvPr>
            <p:ph type="dt" sz="half" idx="10"/>
          </p:nvPr>
        </p:nvSpPr>
        <p:spPr>
          <a:xfrm>
            <a:off x="457200" y="6356350"/>
            <a:ext cx="2133600" cy="365125"/>
          </a:xfrm>
          <a:prstGeom prst="rect">
            <a:avLst/>
          </a:prstGeom>
        </p:spPr>
        <p:txBody>
          <a:bodyPr/>
          <a:lstStyle/>
          <a:p>
            <a:endParaRPr lang="en-US"/>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a:p>
        </p:txBody>
      </p:sp>
      <p:sp>
        <p:nvSpPr>
          <p:cNvPr id="7" name="Slide Number Placeholder 6"/>
          <p:cNvSpPr>
            <a:spLocks noGrp="1"/>
          </p:cNvSpPr>
          <p:nvPr>
            <p:ph type="sldNum" sz="quarter" idx="12"/>
          </p:nvPr>
        </p:nvSpPr>
        <p:spPr/>
        <p:txBody>
          <a:bodyPr/>
          <a:lstStyle/>
          <a:p>
            <a:fld id="{50A2839A-B22A-6440-B709-7F07E1B8B9A6}" type="slidenum">
              <a:rPr lang="en-US" smtClean="0"/>
              <a:pPr/>
              <a:t>‹#›</a:t>
            </a:fld>
            <a:endParaRPr lang="en-US"/>
          </a:p>
        </p:txBody>
      </p:sp>
    </p:spTree>
  </p:cSld>
  <p:clrMapOvr>
    <a:masterClrMapping/>
  </p:clrMapOvr>
  <p:transition xmlns:p14="http://schemas.microsoft.com/office/powerpoint/2010/mai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reserve="1">
  <p:cSld name="1_Title Slide">
    <p:bg>
      <p:bgPr>
        <a:blipFill rotWithShape="1">
          <a:blip r:embed="rId2"/>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703384" y="2808000"/>
            <a:ext cx="8047403" cy="976320"/>
          </a:xfrm>
        </p:spPr>
        <p:txBody>
          <a:bodyPr>
            <a:normAutofit/>
          </a:bodyPr>
          <a:lstStyle>
            <a:lvl1pPr algn="l">
              <a:defRPr sz="3200" b="1" baseline="0">
                <a:solidFill>
                  <a:srgbClr val="000090"/>
                </a:solidFill>
                <a:latin typeface="Verdana"/>
                <a:cs typeface="Verdana"/>
              </a:defRPr>
            </a:lvl1pPr>
          </a:lstStyle>
          <a:p>
            <a:r>
              <a:rPr lang="en-US" dirty="0" smtClean="0"/>
              <a:t>Click to edit Transition title style</a:t>
            </a:r>
            <a:endParaRPr lang="en-US" dirty="0"/>
          </a:p>
        </p:txBody>
      </p:sp>
      <p:sp>
        <p:nvSpPr>
          <p:cNvPr id="3" name="Subtitle 2"/>
          <p:cNvSpPr>
            <a:spLocks noGrp="1"/>
          </p:cNvSpPr>
          <p:nvPr>
            <p:ph type="subTitle" idx="1" hasCustomPrompt="1"/>
          </p:nvPr>
        </p:nvSpPr>
        <p:spPr>
          <a:xfrm>
            <a:off x="703383" y="3784320"/>
            <a:ext cx="8047403" cy="560520"/>
          </a:xfrm>
        </p:spPr>
        <p:txBody>
          <a:bodyPr>
            <a:normAutofit/>
          </a:bodyPr>
          <a:lstStyle>
            <a:lvl1pPr marL="0" indent="0" algn="l">
              <a:buNone/>
              <a:defRPr sz="2400" i="1">
                <a:solidFill>
                  <a:srgbClr val="000090"/>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Transition subtitle style</a:t>
            </a:r>
            <a:endParaRPr lang="en-US" dirty="0"/>
          </a:p>
        </p:txBody>
      </p:sp>
    </p:spTree>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theme" Target="../theme/theme1.xml"/><Relationship Id="rId6" Type="http://schemas.openxmlformats.org/officeDocument/2006/relationships/image" Target="../media/image1.jpeg"/><Relationship Id="rId1" Type="http://schemas.openxmlformats.org/officeDocument/2006/relationships/slideLayout" Target="../slideLayouts/slideLayout1.xml"/><Relationship Id="rId2" Type="http://schemas.openxmlformats.org/officeDocument/2006/relationships/slideLayout" Target="../slideLayouts/slideLayout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1">
          <a:blip r:embed="rId6"/>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572418" y="1140480"/>
            <a:ext cx="5460265" cy="842433"/>
          </a:xfrm>
          <a:prstGeom prst="rect">
            <a:avLst/>
          </a:prstGeom>
        </p:spPr>
        <p:txBody>
          <a:bodyPr vert="horz" lIns="91440" tIns="45720" rIns="91440" bIns="45720" rtlCol="0" anchor="ctr">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1572418" y="2479680"/>
            <a:ext cx="7114382" cy="3335803"/>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000">
                <a:solidFill>
                  <a:srgbClr val="000090"/>
                </a:solidFill>
              </a:defRPr>
            </a:lvl1pPr>
          </a:lstStyle>
          <a:p>
            <a:r>
              <a:rPr lang="en-US" dirty="0" smtClean="0"/>
              <a:t> </a:t>
            </a:r>
            <a:fld id="{50A2839A-B22A-6440-B709-7F07E1B8B9A6}" type="slidenum">
              <a:rPr lang="en-US" smtClean="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2" r:id="rId3"/>
    <p:sldLayoutId id="2147483653" r:id="rId4"/>
  </p:sldLayoutIdLst>
  <p:transition xmlns:p14="http://schemas.microsoft.com/office/powerpoint/2010/main">
    <p:fade/>
  </p:transition>
  <p:timing>
    <p:tnLst>
      <p:par>
        <p:cTn xmlns:p14="http://schemas.microsoft.com/office/powerpoint/2010/main" id="1" dur="indefinite" restart="never" nodeType="tmRoot"/>
      </p:par>
    </p:tnLst>
  </p:timing>
  <p:hf hdr="0" ftr="0" dt="0"/>
  <p:txStyles>
    <p:titleStyle>
      <a:lvl1pPr algn="l" defTabSz="457200" rtl="0" eaLnBrk="1" latinLnBrk="0" hangingPunct="1">
        <a:spcBef>
          <a:spcPct val="0"/>
        </a:spcBef>
        <a:buNone/>
        <a:defRPr sz="2400" b="1" kern="1200">
          <a:solidFill>
            <a:srgbClr val="000090"/>
          </a:solidFill>
          <a:latin typeface="Verdana"/>
          <a:ea typeface="+mj-ea"/>
          <a:cs typeface="Verdana"/>
        </a:defRPr>
      </a:lvl1pPr>
    </p:titleStyle>
    <p:bodyStyle>
      <a:lvl1pPr marL="342900" indent="-342900" algn="l" defTabSz="457200" rtl="0" eaLnBrk="1" latinLnBrk="0" hangingPunct="1">
        <a:spcBef>
          <a:spcPct val="20000"/>
        </a:spcBef>
        <a:buFont typeface="Arial"/>
        <a:buChar char="•"/>
        <a:defRPr sz="2400" kern="1200">
          <a:solidFill>
            <a:srgbClr val="000090"/>
          </a:solidFill>
          <a:latin typeface="Verdana"/>
          <a:ea typeface="+mn-ea"/>
          <a:cs typeface="Verdana"/>
        </a:defRPr>
      </a:lvl1pPr>
      <a:lvl2pPr marL="742950" indent="-285750" algn="l" defTabSz="457200" rtl="0" eaLnBrk="1" latinLnBrk="0" hangingPunct="1">
        <a:spcBef>
          <a:spcPct val="20000"/>
        </a:spcBef>
        <a:buFont typeface="Arial"/>
        <a:buChar char="–"/>
        <a:defRPr sz="2000" kern="1200">
          <a:solidFill>
            <a:srgbClr val="000090"/>
          </a:solidFill>
          <a:latin typeface="Verdana"/>
          <a:ea typeface="+mn-ea"/>
          <a:cs typeface="Verdana"/>
        </a:defRPr>
      </a:lvl2pPr>
      <a:lvl3pPr marL="1143000" indent="-228600" algn="l" defTabSz="457200" rtl="0" eaLnBrk="1" latinLnBrk="0" hangingPunct="1">
        <a:spcBef>
          <a:spcPct val="20000"/>
        </a:spcBef>
        <a:buFont typeface="Arial"/>
        <a:buChar char="•"/>
        <a:defRPr sz="1800" kern="1200">
          <a:solidFill>
            <a:srgbClr val="000090"/>
          </a:solidFill>
          <a:latin typeface="Verdana"/>
          <a:ea typeface="+mn-ea"/>
          <a:cs typeface="Verdana"/>
        </a:defRPr>
      </a:lvl3pPr>
      <a:lvl4pPr marL="1600200" indent="-228600" algn="l" defTabSz="457200" rtl="0" eaLnBrk="1" latinLnBrk="0" hangingPunct="1">
        <a:spcBef>
          <a:spcPct val="20000"/>
        </a:spcBef>
        <a:buFont typeface="Arial"/>
        <a:buChar char="–"/>
        <a:defRPr sz="1600" kern="1200">
          <a:solidFill>
            <a:srgbClr val="000090"/>
          </a:solidFill>
          <a:latin typeface="Verdana"/>
          <a:ea typeface="+mn-ea"/>
          <a:cs typeface="Verdana"/>
        </a:defRPr>
      </a:lvl4pPr>
      <a:lvl5pPr marL="2057400" indent="-228600" algn="l" defTabSz="457200" rtl="0" eaLnBrk="1" latinLnBrk="0" hangingPunct="1">
        <a:spcBef>
          <a:spcPct val="20000"/>
        </a:spcBef>
        <a:buFont typeface="Arial"/>
        <a:buChar char="»"/>
        <a:defRPr sz="1400" kern="1200">
          <a:solidFill>
            <a:srgbClr val="000090"/>
          </a:solidFill>
          <a:latin typeface="Verdana"/>
          <a:ea typeface="+mn-ea"/>
          <a:cs typeface="Verdana"/>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hyperlink" Target="mailto:gds4@zips.uakron.edu" TargetMode="Externa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6.jpe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7.jpeg"/><Relationship Id="rId3" Type="http://schemas.openxmlformats.org/officeDocument/2006/relationships/image" Target="../media/image8.jpe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6.jpeg"/><Relationship Id="rId3" Type="http://schemas.openxmlformats.org/officeDocument/2006/relationships/image" Target="../media/image9.jpe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0.jpeg"/><Relationship Id="rId3" Type="http://schemas.openxmlformats.org/officeDocument/2006/relationships/image" Target="../media/image11.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2.jpe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3.jpe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4.jpeg"/></Relationships>
</file>

<file path=ppt/slides/_rels/slide23.xml.rels><?xml version="1.0" encoding="UTF-8" standalone="yes"?>
<Relationships xmlns="http://schemas.openxmlformats.org/package/2006/relationships"><Relationship Id="rId3" Type="http://schemas.openxmlformats.org/officeDocument/2006/relationships/image" Target="../media/image16.jpeg"/><Relationship Id="rId4" Type="http://schemas.openxmlformats.org/officeDocument/2006/relationships/image" Target="../media/image17.jpeg"/><Relationship Id="rId1" Type="http://schemas.openxmlformats.org/officeDocument/2006/relationships/slideLayout" Target="../slideLayouts/slideLayout2.xml"/><Relationship Id="rId2" Type="http://schemas.openxmlformats.org/officeDocument/2006/relationships/image" Target="../media/image15.jpe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8.jpeg"/><Relationship Id="rId3" Type="http://schemas.openxmlformats.org/officeDocument/2006/relationships/image" Target="../media/image19.jpe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0.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1.jpeg"/><Relationship Id="rId3" Type="http://schemas.openxmlformats.org/officeDocument/2006/relationships/image" Target="../media/image22.jpeg"/></Relationships>
</file>

<file path=ppt/slides/_rels/slide31.xml.rels><?xml version="1.0" encoding="UTF-8" standalone="yes"?>
<Relationships xmlns="http://schemas.openxmlformats.org/package/2006/relationships"><Relationship Id="rId3" Type="http://schemas.openxmlformats.org/officeDocument/2006/relationships/image" Target="../media/image24.jpeg"/><Relationship Id="rId4" Type="http://schemas.openxmlformats.org/officeDocument/2006/relationships/image" Target="../media/image25.jpeg"/><Relationship Id="rId1" Type="http://schemas.openxmlformats.org/officeDocument/2006/relationships/slideLayout" Target="../slideLayouts/slideLayout2.xml"/><Relationship Id="rId2" Type="http://schemas.openxmlformats.org/officeDocument/2006/relationships/image" Target="../media/image23.jpe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6.png"/><Relationship Id="rId3" Type="http://schemas.openxmlformats.org/officeDocument/2006/relationships/image" Target="../media/image27.jpe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8.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9.jpe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0.pn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1.jpe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Camera Movements</a:t>
            </a:r>
            <a:endParaRPr lang="en-US" dirty="0"/>
          </a:p>
        </p:txBody>
      </p:sp>
      <p:sp>
        <p:nvSpPr>
          <p:cNvPr id="10" name="TextBox 9"/>
          <p:cNvSpPr txBox="1"/>
          <p:nvPr/>
        </p:nvSpPr>
        <p:spPr>
          <a:xfrm>
            <a:off x="1719292" y="3879360"/>
            <a:ext cx="6738908" cy="1935426"/>
          </a:xfrm>
          <a:prstGeom prst="rect">
            <a:avLst/>
          </a:prstGeom>
          <a:noFill/>
        </p:spPr>
        <p:txBody>
          <a:bodyPr wrap="square" rtlCol="0">
            <a:normAutofit/>
          </a:bodyPr>
          <a:lstStyle/>
          <a:p>
            <a:r>
              <a:rPr lang="en-US" dirty="0" smtClean="0">
                <a:solidFill>
                  <a:srgbClr val="000090"/>
                </a:solidFill>
              </a:rPr>
              <a:t>Gabor Smith, Instructor</a:t>
            </a:r>
          </a:p>
          <a:p>
            <a:r>
              <a:rPr lang="en-US" dirty="0" smtClean="0">
                <a:solidFill>
                  <a:srgbClr val="000090"/>
                </a:solidFill>
              </a:rPr>
              <a:t>The University of Akron, School of Communication</a:t>
            </a:r>
          </a:p>
          <a:p>
            <a:endParaRPr lang="en-US" dirty="0" smtClean="0">
              <a:solidFill>
                <a:srgbClr val="000090"/>
              </a:solidFill>
            </a:endParaRPr>
          </a:p>
          <a:p>
            <a:r>
              <a:rPr lang="en-US" dirty="0" smtClean="0">
                <a:solidFill>
                  <a:srgbClr val="000090"/>
                </a:solidFill>
                <a:hlinkClick r:id="rId3"/>
              </a:rPr>
              <a:t>gds4@zips.uakron.edu</a:t>
            </a:r>
            <a:endParaRPr lang="en-US" dirty="0" smtClean="0">
              <a:solidFill>
                <a:srgbClr val="000090"/>
              </a:solidFill>
            </a:endParaRPr>
          </a:p>
          <a:p>
            <a:endParaRPr lang="en-US" dirty="0" smtClean="0">
              <a:solidFill>
                <a:srgbClr val="000090"/>
              </a:solidFill>
            </a:endParaRPr>
          </a:p>
          <a:p>
            <a:endParaRPr lang="en-US" dirty="0">
              <a:solidFill>
                <a:srgbClr val="000090"/>
              </a:solidFill>
            </a:endParaRPr>
          </a:p>
        </p:txBody>
      </p:sp>
    </p:spTree>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ChangeArrowheads="1"/>
          </p:cNvSpPr>
          <p:nvPr>
            <p:ph type="title"/>
          </p:nvPr>
        </p:nvSpPr>
        <p:spPr>
          <a:xfrm>
            <a:off x="685800" y="0"/>
            <a:ext cx="7772400" cy="1143000"/>
          </a:xfrm>
        </p:spPr>
        <p:txBody>
          <a:bodyPr/>
          <a:lstStyle/>
          <a:p>
            <a:pPr eaLnBrk="1" hangingPunct="1"/>
            <a:r>
              <a:rPr lang="en-US">
                <a:latin typeface="Arial" charset="0"/>
              </a:rPr>
              <a:t>Crane or Boom</a:t>
            </a:r>
          </a:p>
        </p:txBody>
      </p:sp>
      <p:sp>
        <p:nvSpPr>
          <p:cNvPr id="11267" name="Rectangle 3"/>
          <p:cNvSpPr>
            <a:spLocks noGrp="1" noChangeArrowheads="1"/>
          </p:cNvSpPr>
          <p:nvPr>
            <p:ph type="body" idx="1"/>
          </p:nvPr>
        </p:nvSpPr>
        <p:spPr>
          <a:xfrm>
            <a:off x="609600" y="914400"/>
            <a:ext cx="7772400" cy="4114800"/>
          </a:xfrm>
        </p:spPr>
        <p:txBody>
          <a:bodyPr/>
          <a:lstStyle/>
          <a:p>
            <a:pPr eaLnBrk="1" hangingPunct="1"/>
            <a:r>
              <a:rPr lang="en-US">
                <a:latin typeface="Times New Roman" charset="0"/>
              </a:rPr>
              <a:t>Moving the camera up or down on a crane or jib arm.</a:t>
            </a:r>
          </a:p>
          <a:p>
            <a:pPr eaLnBrk="1" hangingPunct="1"/>
            <a:r>
              <a:rPr lang="en-US">
                <a:latin typeface="Times New Roman" charset="0"/>
              </a:rPr>
              <a:t>You can crane up or crane down.</a:t>
            </a:r>
          </a:p>
          <a:p>
            <a:pPr eaLnBrk="1" hangingPunct="1">
              <a:buFont typeface="Wingdings" charset="0"/>
              <a:buNone/>
            </a:pPr>
            <a:endParaRPr lang="en-US">
              <a:latin typeface="Times New Roman" charset="0"/>
            </a:endParaRPr>
          </a:p>
        </p:txBody>
      </p:sp>
      <p:pic>
        <p:nvPicPr>
          <p:cNvPr id="11268" name="Picture 4" descr="C:\My Documents\MPT\Fall 2004\photos\September 1\jib arm.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14600" y="2895600"/>
            <a:ext cx="4378325" cy="3659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743430857"/>
      </p:ext>
    </p:extLst>
  </p:cSld>
  <p:clrMapOvr>
    <a:masterClrMapping/>
  </p:clrMapOvr>
  <p:transition xmlns:p14="http://schemas.microsoft.com/office/powerpoint/2010/main">
    <p:fade/>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2"/>
          <p:cNvSpPr>
            <a:spLocks noGrp="1" noChangeArrowheads="1"/>
          </p:cNvSpPr>
          <p:nvPr>
            <p:ph type="title"/>
          </p:nvPr>
        </p:nvSpPr>
        <p:spPr>
          <a:xfrm>
            <a:off x="685800" y="0"/>
            <a:ext cx="7772400" cy="1143000"/>
          </a:xfrm>
        </p:spPr>
        <p:txBody>
          <a:bodyPr/>
          <a:lstStyle/>
          <a:p>
            <a:pPr eaLnBrk="1" hangingPunct="1"/>
            <a:r>
              <a:rPr lang="en-US">
                <a:latin typeface="Arial" charset="0"/>
              </a:rPr>
              <a:t>Cranes vs. Jib Arms</a:t>
            </a:r>
          </a:p>
        </p:txBody>
      </p:sp>
      <p:pic>
        <p:nvPicPr>
          <p:cNvPr id="12291" name="Picture 7" descr="C:\Documents and Settings\Juan Eduardo\Desktop\MPT Spring 2006\Lectures\Images &amp; Resources\libecjib.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2438" y="1295400"/>
            <a:ext cx="3662362" cy="4648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292" name="Picture 8" descr="C:\Documents and Settings\Juan Eduardo\Desktop\MPT Spring 2006\Lectures\Images &amp; Resources\vista_head_low_mode_v03.jpg"/>
          <p:cNvPicPr>
            <a:picLocks noChangeAspect="1" noChangeArrowheads="1"/>
          </p:cNvPicPr>
          <p:nvPr/>
        </p:nvPicPr>
        <p:blipFill>
          <a:blip r:embed="rId3">
            <a:extLst>
              <a:ext uri="{28A0092B-C50C-407E-A947-70E740481C1C}">
                <a14:useLocalDpi xmlns:a14="http://schemas.microsoft.com/office/drawing/2010/main" val="0"/>
              </a:ext>
            </a:extLst>
          </a:blip>
          <a:srcRect l="19176"/>
          <a:stretch>
            <a:fillRect/>
          </a:stretch>
        </p:blipFill>
        <p:spPr bwMode="auto">
          <a:xfrm>
            <a:off x="4511675" y="1447800"/>
            <a:ext cx="4175125" cy="3429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402505735"/>
      </p:ext>
    </p:extLst>
  </p:cSld>
  <p:clrMapOvr>
    <a:masterClrMapping/>
  </p:clrMapOvr>
  <p:transition xmlns:p14="http://schemas.microsoft.com/office/powerpoint/2010/main">
    <p:fad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noChangeArrowheads="1"/>
          </p:cNvSpPr>
          <p:nvPr>
            <p:ph type="title"/>
          </p:nvPr>
        </p:nvSpPr>
        <p:spPr>
          <a:xfrm>
            <a:off x="685800" y="0"/>
            <a:ext cx="7772400" cy="1143000"/>
          </a:xfrm>
        </p:spPr>
        <p:txBody>
          <a:bodyPr/>
          <a:lstStyle/>
          <a:p>
            <a:pPr eaLnBrk="1" hangingPunct="1"/>
            <a:r>
              <a:rPr lang="en-US">
                <a:latin typeface="Arial" charset="0"/>
              </a:rPr>
              <a:t>Cranes vs. Jib Arms</a:t>
            </a:r>
          </a:p>
        </p:txBody>
      </p:sp>
      <p:pic>
        <p:nvPicPr>
          <p:cNvPr id="13315" name="Picture 3" descr="C:\My Documents\MPT\Fall 2004\photos\September 1\jib arm.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4800" y="1066800"/>
            <a:ext cx="4378325" cy="3659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16" name="Picture 4" descr="C:\Documents and Settings\Juan Eduardo\Desktop\MPT Spring 2006\Lectures\Images &amp; Resources\Crane%20in%20desert%20up%20high.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5750" y="914400"/>
            <a:ext cx="8572500" cy="571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48644348"/>
      </p:ext>
    </p:extLst>
  </p:cSld>
  <p:clrMapOvr>
    <a:masterClrMapping/>
  </p:clrMapOvr>
  <p:transition xmlns:p14="http://schemas.microsoft.com/office/powerpoint/2010/main">
    <p:fade/>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atin typeface="Arial" charset="0"/>
              </a:rPr>
              <a:t>Super Techno Crane</a:t>
            </a:r>
          </a:p>
        </p:txBody>
      </p:sp>
      <p:sp>
        <p:nvSpPr>
          <p:cNvPr id="14339" name="Content Placeholder 2"/>
          <p:cNvSpPr>
            <a:spLocks noGrp="1"/>
          </p:cNvSpPr>
          <p:nvPr>
            <p:ph idx="1"/>
          </p:nvPr>
        </p:nvSpPr>
        <p:spPr/>
        <p:txBody>
          <a:bodyPr/>
          <a:lstStyle/>
          <a:p>
            <a:r>
              <a:rPr lang="en-US">
                <a:latin typeface="Times New Roman" charset="0"/>
              </a:rPr>
              <a:t>http://www.youtube.com/watch?v=Rb6NqHHOR4M</a:t>
            </a:r>
          </a:p>
        </p:txBody>
      </p:sp>
    </p:spTree>
    <p:extLst>
      <p:ext uri="{BB962C8B-B14F-4D97-AF65-F5344CB8AC3E}">
        <p14:creationId xmlns:p14="http://schemas.microsoft.com/office/powerpoint/2010/main" val="4215540615"/>
      </p:ext>
    </p:extLst>
  </p:cSld>
  <p:clrMapOvr>
    <a:masterClrMapping/>
  </p:clrMapOvr>
  <p:transition xmlns:p14="http://schemas.microsoft.com/office/powerpoint/2010/main">
    <p:fade/>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ChangeArrowheads="1"/>
          </p:cNvSpPr>
          <p:nvPr>
            <p:ph type="title"/>
          </p:nvPr>
        </p:nvSpPr>
        <p:spPr>
          <a:xfrm>
            <a:off x="685800" y="228600"/>
            <a:ext cx="7772400" cy="1143000"/>
          </a:xfrm>
        </p:spPr>
        <p:txBody>
          <a:bodyPr/>
          <a:lstStyle/>
          <a:p>
            <a:pPr eaLnBrk="1" hangingPunct="1"/>
            <a:r>
              <a:rPr lang="en-US">
                <a:latin typeface="Arial" charset="0"/>
              </a:rPr>
              <a:t>Tongue</a:t>
            </a:r>
          </a:p>
        </p:txBody>
      </p:sp>
      <p:sp>
        <p:nvSpPr>
          <p:cNvPr id="15363" name="Rectangle 3"/>
          <p:cNvSpPr>
            <a:spLocks noGrp="1" noChangeArrowheads="1"/>
          </p:cNvSpPr>
          <p:nvPr>
            <p:ph type="body" idx="1"/>
          </p:nvPr>
        </p:nvSpPr>
        <p:spPr/>
        <p:txBody>
          <a:bodyPr/>
          <a:lstStyle/>
          <a:p>
            <a:pPr eaLnBrk="1" hangingPunct="1"/>
            <a:r>
              <a:rPr lang="en-US">
                <a:latin typeface="Times New Roman" charset="0"/>
              </a:rPr>
              <a:t>Moving the camera left or right on a jib arm or crane.</a:t>
            </a:r>
          </a:p>
          <a:p>
            <a:pPr eaLnBrk="1" hangingPunct="1"/>
            <a:r>
              <a:rPr lang="en-US">
                <a:latin typeface="Times New Roman" charset="0"/>
              </a:rPr>
              <a:t> Tongue left / Tongue right.</a:t>
            </a:r>
          </a:p>
          <a:p>
            <a:pPr eaLnBrk="1" hangingPunct="1"/>
            <a:r>
              <a:rPr lang="en-US">
                <a:latin typeface="Times New Roman" charset="0"/>
              </a:rPr>
              <a:t> Usually combined with a boom up or boom down.</a:t>
            </a:r>
          </a:p>
        </p:txBody>
      </p:sp>
    </p:spTree>
    <p:extLst>
      <p:ext uri="{BB962C8B-B14F-4D97-AF65-F5344CB8AC3E}">
        <p14:creationId xmlns:p14="http://schemas.microsoft.com/office/powerpoint/2010/main" val="3412364732"/>
      </p:ext>
    </p:extLst>
  </p:cSld>
  <p:clrMapOvr>
    <a:masterClrMapping/>
  </p:clrMapOvr>
  <p:transition xmlns:p14="http://schemas.microsoft.com/office/powerpoint/2010/main">
    <p:fade/>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1026"/>
          <p:cNvSpPr>
            <a:spLocks noGrp="1" noChangeArrowheads="1"/>
          </p:cNvSpPr>
          <p:nvPr>
            <p:ph type="title"/>
          </p:nvPr>
        </p:nvSpPr>
        <p:spPr/>
        <p:txBody>
          <a:bodyPr/>
          <a:lstStyle/>
          <a:p>
            <a:pPr eaLnBrk="1" hangingPunct="1"/>
            <a:r>
              <a:rPr lang="en-US">
                <a:latin typeface="Arial" charset="0"/>
              </a:rPr>
              <a:t>Zoom</a:t>
            </a:r>
          </a:p>
        </p:txBody>
      </p:sp>
      <p:sp>
        <p:nvSpPr>
          <p:cNvPr id="38915" name="Rectangle 1027"/>
          <p:cNvSpPr>
            <a:spLocks noGrp="1" noChangeArrowheads="1"/>
          </p:cNvSpPr>
          <p:nvPr>
            <p:ph type="body" idx="1"/>
          </p:nvPr>
        </p:nvSpPr>
        <p:spPr/>
        <p:txBody>
          <a:bodyPr/>
          <a:lstStyle/>
          <a:p>
            <a:pPr eaLnBrk="1" hangingPunct="1"/>
            <a:r>
              <a:rPr lang="en-US">
                <a:latin typeface="Times New Roman" charset="0"/>
              </a:rPr>
              <a:t>Adjusting the focal length of the lens to change a shot.</a:t>
            </a:r>
          </a:p>
          <a:p>
            <a:pPr eaLnBrk="1" hangingPunct="1"/>
            <a:r>
              <a:rPr lang="en-US">
                <a:latin typeface="Times New Roman" charset="0"/>
              </a:rPr>
              <a:t> Calibrate the zoom lens</a:t>
            </a:r>
          </a:p>
          <a:p>
            <a:pPr eaLnBrk="1" hangingPunct="1"/>
            <a:r>
              <a:rPr lang="en-US">
                <a:latin typeface="Times New Roman" charset="0"/>
              </a:rPr>
              <a:t>Zoom in: Go from a wide-shot to a close-up.</a:t>
            </a:r>
          </a:p>
          <a:p>
            <a:pPr eaLnBrk="1" hangingPunct="1"/>
            <a:r>
              <a:rPr lang="en-US">
                <a:latin typeface="Times New Roman" charset="0"/>
              </a:rPr>
              <a:t>Zoom out: Go from a close-up to a wide-shot.</a:t>
            </a:r>
          </a:p>
        </p:txBody>
      </p:sp>
    </p:spTree>
    <p:extLst>
      <p:ext uri="{BB962C8B-B14F-4D97-AF65-F5344CB8AC3E}">
        <p14:creationId xmlns:p14="http://schemas.microsoft.com/office/powerpoint/2010/main" val="2682281064"/>
      </p:ext>
    </p:extLst>
  </p:cSld>
  <p:clrMapOvr>
    <a:masterClrMapping/>
  </p:clrMapOvr>
  <p:transition xmlns:p14="http://schemas.microsoft.com/office/powerpoint/2010/main">
    <p:fade/>
  </p:transition>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38915">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38915">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38915">
                                            <p:txEl>
                                              <p:pRg st="2" end="2"/>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38915">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2"/>
          <p:cNvSpPr>
            <a:spLocks noGrp="1" noChangeArrowheads="1"/>
          </p:cNvSpPr>
          <p:nvPr>
            <p:ph type="title"/>
          </p:nvPr>
        </p:nvSpPr>
        <p:spPr/>
        <p:txBody>
          <a:bodyPr/>
          <a:lstStyle/>
          <a:p>
            <a:pPr eaLnBrk="1" hangingPunct="1"/>
            <a:r>
              <a:rPr lang="en-US" b="1">
                <a:latin typeface="Arial" charset="0"/>
              </a:rPr>
              <a:t>Dolly In / Zoom Out: The Vertigo Shot</a:t>
            </a:r>
          </a:p>
        </p:txBody>
      </p:sp>
      <p:sp>
        <p:nvSpPr>
          <p:cNvPr id="17411" name="Rectangle 3"/>
          <p:cNvSpPr>
            <a:spLocks noGrp="1" noChangeArrowheads="1"/>
          </p:cNvSpPr>
          <p:nvPr>
            <p:ph type="body" idx="1"/>
          </p:nvPr>
        </p:nvSpPr>
        <p:spPr/>
        <p:txBody>
          <a:bodyPr/>
          <a:lstStyle/>
          <a:p>
            <a:pPr eaLnBrk="1" hangingPunct="1">
              <a:lnSpc>
                <a:spcPct val="90000"/>
              </a:lnSpc>
            </a:pPr>
            <a:r>
              <a:rPr lang="es-ES" sz="2800">
                <a:latin typeface="Times New Roman" charset="0"/>
              </a:rPr>
              <a:t>Zooming out widens the camera's field of view, making things "shrink". If you physically move the camera toward the subject at the same time as you zoom out, the subject will stay the same size but the background will appear to shrink in size. This produces both an intense focus on the subject's expression (horror), as well as producing a disorienting effect. This disorientation helps to communicate the subject's own confusion as the unexpected happens. </a:t>
            </a:r>
            <a:endParaRPr lang="en-US" sz="2800">
              <a:latin typeface="Times New Roman" charset="0"/>
            </a:endParaRPr>
          </a:p>
        </p:txBody>
      </p:sp>
    </p:spTree>
    <p:extLst>
      <p:ext uri="{BB962C8B-B14F-4D97-AF65-F5344CB8AC3E}">
        <p14:creationId xmlns:p14="http://schemas.microsoft.com/office/powerpoint/2010/main" val="1662347206"/>
      </p:ext>
    </p:extLst>
  </p:cSld>
  <p:clrMapOvr>
    <a:masterClrMapping/>
  </p:clrMapOvr>
  <p:transition xmlns:p14="http://schemas.microsoft.com/office/powerpoint/2010/main">
    <p:fade/>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noChangeArrowheads="1"/>
          </p:cNvSpPr>
          <p:nvPr>
            <p:ph type="title"/>
          </p:nvPr>
        </p:nvSpPr>
        <p:spPr/>
        <p:txBody>
          <a:bodyPr/>
          <a:lstStyle/>
          <a:p>
            <a:pPr eaLnBrk="1" hangingPunct="1"/>
            <a:r>
              <a:rPr lang="en-US">
                <a:latin typeface="Arial" charset="0"/>
              </a:rPr>
              <a:t>Camera Mounts</a:t>
            </a:r>
          </a:p>
        </p:txBody>
      </p:sp>
      <p:sp>
        <p:nvSpPr>
          <p:cNvPr id="18435" name="Rectangle 3"/>
          <p:cNvSpPr>
            <a:spLocks noGrp="1" noChangeArrowheads="1"/>
          </p:cNvSpPr>
          <p:nvPr>
            <p:ph type="body" idx="1"/>
          </p:nvPr>
        </p:nvSpPr>
        <p:spPr/>
        <p:txBody>
          <a:bodyPr/>
          <a:lstStyle/>
          <a:p>
            <a:pPr eaLnBrk="1" hangingPunct="1"/>
            <a:r>
              <a:rPr lang="en-US">
                <a:latin typeface="Times New Roman" charset="0"/>
              </a:rPr>
              <a:t>1) Handheld</a:t>
            </a:r>
          </a:p>
          <a:p>
            <a:pPr eaLnBrk="1" hangingPunct="1"/>
            <a:r>
              <a:rPr lang="en-US">
                <a:latin typeface="Times New Roman" charset="0"/>
              </a:rPr>
              <a:t>2) Tripod</a:t>
            </a:r>
          </a:p>
          <a:p>
            <a:pPr eaLnBrk="1" hangingPunct="1"/>
            <a:r>
              <a:rPr lang="en-US">
                <a:latin typeface="Times New Roman" charset="0"/>
              </a:rPr>
              <a:t>3) Pedestal</a:t>
            </a:r>
          </a:p>
          <a:p>
            <a:pPr eaLnBrk="1" hangingPunct="1"/>
            <a:r>
              <a:rPr lang="en-US">
                <a:latin typeface="Times New Roman" charset="0"/>
              </a:rPr>
              <a:t>4) Dolly</a:t>
            </a:r>
          </a:p>
          <a:p>
            <a:pPr eaLnBrk="1" hangingPunct="1"/>
            <a:r>
              <a:rPr lang="en-US">
                <a:latin typeface="Times New Roman" charset="0"/>
              </a:rPr>
              <a:t>5) Special devices</a:t>
            </a:r>
          </a:p>
        </p:txBody>
      </p:sp>
    </p:spTree>
    <p:extLst>
      <p:ext uri="{BB962C8B-B14F-4D97-AF65-F5344CB8AC3E}">
        <p14:creationId xmlns:p14="http://schemas.microsoft.com/office/powerpoint/2010/main" val="2195012251"/>
      </p:ext>
    </p:extLst>
  </p:cSld>
  <p:clrMapOvr>
    <a:masterClrMapping/>
  </p:clrMapOvr>
  <p:transition xmlns:p14="http://schemas.microsoft.com/office/powerpoint/2010/main">
    <p:fade/>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noChangeArrowheads="1"/>
          </p:cNvSpPr>
          <p:nvPr>
            <p:ph type="title"/>
          </p:nvPr>
        </p:nvSpPr>
        <p:spPr>
          <a:xfrm>
            <a:off x="685800" y="0"/>
            <a:ext cx="7772400" cy="1143000"/>
          </a:xfrm>
        </p:spPr>
        <p:txBody>
          <a:bodyPr/>
          <a:lstStyle/>
          <a:p>
            <a:pPr eaLnBrk="1" hangingPunct="1"/>
            <a:r>
              <a:rPr lang="en-US">
                <a:latin typeface="Arial" charset="0"/>
              </a:rPr>
              <a:t>Handheld</a:t>
            </a:r>
          </a:p>
        </p:txBody>
      </p:sp>
      <p:sp>
        <p:nvSpPr>
          <p:cNvPr id="40963" name="Rectangle 3"/>
          <p:cNvSpPr>
            <a:spLocks noGrp="1" noChangeArrowheads="1"/>
          </p:cNvSpPr>
          <p:nvPr>
            <p:ph type="body" idx="1"/>
          </p:nvPr>
        </p:nvSpPr>
        <p:spPr>
          <a:xfrm>
            <a:off x="762000" y="1066800"/>
            <a:ext cx="7772400" cy="4114800"/>
          </a:xfrm>
        </p:spPr>
        <p:txBody>
          <a:bodyPr/>
          <a:lstStyle/>
          <a:p>
            <a:pPr eaLnBrk="1" hangingPunct="1"/>
            <a:r>
              <a:rPr lang="en-US">
                <a:latin typeface="Times New Roman" charset="0"/>
              </a:rPr>
              <a:t>Avoid as much movement as possible. </a:t>
            </a:r>
          </a:p>
          <a:p>
            <a:pPr eaLnBrk="1" hangingPunct="1"/>
            <a:r>
              <a:rPr lang="en-US">
                <a:latin typeface="Times New Roman" charset="0"/>
              </a:rPr>
              <a:t>With small cameras, put the camera in the palm of your hand (or strap it to one hand) and support it with the other.</a:t>
            </a:r>
          </a:p>
          <a:p>
            <a:pPr eaLnBrk="1" hangingPunct="1"/>
            <a:r>
              <a:rPr lang="en-US">
                <a:latin typeface="Times New Roman" charset="0"/>
              </a:rPr>
              <a:t>Keep your elbow in toward your body.</a:t>
            </a:r>
          </a:p>
          <a:p>
            <a:pPr eaLnBrk="1" hangingPunct="1"/>
            <a:r>
              <a:rPr lang="en-US">
                <a:latin typeface="Times New Roman" charset="0"/>
              </a:rPr>
              <a:t>Keep the camera in a wide shot.</a:t>
            </a:r>
          </a:p>
          <a:p>
            <a:pPr eaLnBrk="1" hangingPunct="1"/>
            <a:r>
              <a:rPr lang="en-US">
                <a:latin typeface="Times New Roman" charset="0"/>
              </a:rPr>
              <a:t>Keep it short.</a:t>
            </a:r>
          </a:p>
        </p:txBody>
      </p:sp>
    </p:spTree>
    <p:extLst>
      <p:ext uri="{BB962C8B-B14F-4D97-AF65-F5344CB8AC3E}">
        <p14:creationId xmlns:p14="http://schemas.microsoft.com/office/powerpoint/2010/main" val="3396994223"/>
      </p:ext>
    </p:extLst>
  </p:cSld>
  <p:clrMapOvr>
    <a:masterClrMapping/>
  </p:clrMapOvr>
  <p:transition xmlns:p14="http://schemas.microsoft.com/office/powerpoint/2010/main">
    <p:fade/>
  </p:transition>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40963">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40963">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40963">
                                            <p:txEl>
                                              <p:pRg st="2" end="2"/>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40963">
                                            <p:txEl>
                                              <p:pRg st="3" end="3"/>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nodeType="clickEffect">
                                  <p:stCondLst>
                                    <p:cond delay="0"/>
                                  </p:stCondLst>
                                  <p:childTnLst>
                                    <p:set>
                                      <p:cBhvr>
                                        <p:cTn id="22" dur="1" fill="hold">
                                          <p:stCondLst>
                                            <p:cond delay="0"/>
                                          </p:stCondLst>
                                        </p:cTn>
                                        <p:tgtEl>
                                          <p:spTgt spid="4096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6"/>
          <p:cNvSpPr>
            <a:spLocks noChangeArrowheads="1"/>
          </p:cNvSpPr>
          <p:nvPr/>
        </p:nvSpPr>
        <p:spPr bwMode="auto">
          <a:xfrm>
            <a:off x="5334000" y="4114800"/>
            <a:ext cx="3505200" cy="2514600"/>
          </a:xfrm>
          <a:prstGeom prst="rect">
            <a:avLst/>
          </a:prstGeom>
          <a:solidFill>
            <a:schemeClr val="tx1"/>
          </a:solidFill>
          <a:ln w="9525">
            <a:solidFill>
              <a:schemeClr val="tx1"/>
            </a:solidFill>
            <a:miter lim="800000"/>
            <a:headEnd/>
            <a:tailEnd/>
          </a:ln>
        </p:spPr>
        <p:txBody>
          <a:bodyPr wrap="none" anchor="ctr"/>
          <a:lstStyle/>
          <a:p>
            <a:endParaRPr lang="en-US"/>
          </a:p>
        </p:txBody>
      </p:sp>
      <p:sp>
        <p:nvSpPr>
          <p:cNvPr id="41986" name="Rectangle 2"/>
          <p:cNvSpPr>
            <a:spLocks noGrp="1" noChangeArrowheads="1"/>
          </p:cNvSpPr>
          <p:nvPr>
            <p:ph type="title"/>
          </p:nvPr>
        </p:nvSpPr>
        <p:spPr>
          <a:xfrm>
            <a:off x="685800" y="0"/>
            <a:ext cx="7772400" cy="1143000"/>
          </a:xfrm>
        </p:spPr>
        <p:txBody>
          <a:bodyPr/>
          <a:lstStyle/>
          <a:p>
            <a:pPr eaLnBrk="1" hangingPunct="1"/>
            <a:r>
              <a:rPr lang="en-US">
                <a:latin typeface="Arial" charset="0"/>
              </a:rPr>
              <a:t>Tripods</a:t>
            </a:r>
          </a:p>
        </p:txBody>
      </p:sp>
      <p:sp>
        <p:nvSpPr>
          <p:cNvPr id="41987" name="Rectangle 3"/>
          <p:cNvSpPr>
            <a:spLocks noGrp="1" noChangeArrowheads="1"/>
          </p:cNvSpPr>
          <p:nvPr>
            <p:ph type="body" idx="1"/>
          </p:nvPr>
        </p:nvSpPr>
        <p:spPr>
          <a:xfrm>
            <a:off x="685800" y="914400"/>
            <a:ext cx="4724400" cy="5410200"/>
          </a:xfrm>
        </p:spPr>
        <p:txBody>
          <a:bodyPr/>
          <a:lstStyle/>
          <a:p>
            <a:pPr eaLnBrk="1" hangingPunct="1"/>
            <a:r>
              <a:rPr lang="en-US">
                <a:latin typeface="Times New Roman" charset="0"/>
              </a:rPr>
              <a:t>Tripods are the best way to ensure a steady shot.</a:t>
            </a:r>
          </a:p>
          <a:p>
            <a:pPr eaLnBrk="1" hangingPunct="1"/>
            <a:r>
              <a:rPr lang="en-US">
                <a:latin typeface="Times New Roman" charset="0"/>
              </a:rPr>
              <a:t>Have three legs that can be adjusted and lock at variable heights.</a:t>
            </a:r>
          </a:p>
          <a:p>
            <a:pPr eaLnBrk="1" hangingPunct="1"/>
            <a:r>
              <a:rPr lang="en-US">
                <a:latin typeface="Times New Roman" charset="0"/>
              </a:rPr>
              <a:t>All tripods have a head for mounting the camera.</a:t>
            </a:r>
          </a:p>
          <a:p>
            <a:pPr eaLnBrk="1" hangingPunct="1"/>
            <a:r>
              <a:rPr lang="en-US">
                <a:latin typeface="Times New Roman" charset="0"/>
              </a:rPr>
              <a:t>The head can be adjusted to change the speed of a pan or tilt. </a:t>
            </a:r>
          </a:p>
          <a:p>
            <a:pPr eaLnBrk="1" hangingPunct="1">
              <a:buFont typeface="Wingdings" charset="0"/>
              <a:buNone/>
            </a:pPr>
            <a:endParaRPr lang="en-US">
              <a:latin typeface="Times New Roman" charset="0"/>
            </a:endParaRPr>
          </a:p>
        </p:txBody>
      </p:sp>
      <p:pic>
        <p:nvPicPr>
          <p:cNvPr id="20485" name="Picture 4" descr="tripod small"/>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34000" y="914400"/>
            <a:ext cx="3581400" cy="2984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486" name="Picture 5" descr="head"/>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15000" y="4343400"/>
            <a:ext cx="2857500" cy="1679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577985079"/>
      </p:ext>
    </p:extLst>
  </p:cSld>
  <p:clrMapOvr>
    <a:masterClrMapping/>
  </p:clrMapOvr>
  <p:transition xmlns:p14="http://schemas.microsoft.com/office/powerpoint/2010/main">
    <p:fade/>
  </p:transition>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41987">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41987">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41987">
                                            <p:txEl>
                                              <p:pRg st="2" end="2"/>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41987">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title"/>
          </p:nvPr>
        </p:nvSpPr>
        <p:spPr>
          <a:xfrm>
            <a:off x="685800" y="304800"/>
            <a:ext cx="7772400" cy="1143000"/>
          </a:xfrm>
        </p:spPr>
        <p:txBody>
          <a:bodyPr/>
          <a:lstStyle/>
          <a:p>
            <a:pPr eaLnBrk="1" hangingPunct="1"/>
            <a:r>
              <a:rPr lang="en-US" b="1">
                <a:latin typeface="Arial" charset="0"/>
              </a:rPr>
              <a:t>Camera Movements</a:t>
            </a:r>
          </a:p>
        </p:txBody>
      </p:sp>
      <p:sp>
        <p:nvSpPr>
          <p:cNvPr id="3075" name="Rectangle 3"/>
          <p:cNvSpPr>
            <a:spLocks noGrp="1" noChangeArrowheads="1"/>
          </p:cNvSpPr>
          <p:nvPr>
            <p:ph type="body" idx="1"/>
          </p:nvPr>
        </p:nvSpPr>
        <p:spPr>
          <a:xfrm>
            <a:off x="685800" y="1524000"/>
            <a:ext cx="7772400" cy="4572000"/>
          </a:xfrm>
        </p:spPr>
        <p:txBody>
          <a:bodyPr/>
          <a:lstStyle/>
          <a:p>
            <a:pPr eaLnBrk="1" hangingPunct="1">
              <a:lnSpc>
                <a:spcPct val="90000"/>
              </a:lnSpc>
            </a:pPr>
            <a:r>
              <a:rPr lang="en-US" sz="2800">
                <a:latin typeface="Times New Roman" charset="0"/>
              </a:rPr>
              <a:t>1) Tilt</a:t>
            </a:r>
          </a:p>
          <a:p>
            <a:pPr eaLnBrk="1" hangingPunct="1">
              <a:lnSpc>
                <a:spcPct val="90000"/>
              </a:lnSpc>
            </a:pPr>
            <a:r>
              <a:rPr lang="en-US" sz="2800">
                <a:latin typeface="Times New Roman" charset="0"/>
              </a:rPr>
              <a:t>2) Pan</a:t>
            </a:r>
          </a:p>
          <a:p>
            <a:pPr eaLnBrk="1" hangingPunct="1">
              <a:lnSpc>
                <a:spcPct val="90000"/>
              </a:lnSpc>
            </a:pPr>
            <a:r>
              <a:rPr lang="en-US" sz="2800">
                <a:latin typeface="Times New Roman" charset="0"/>
              </a:rPr>
              <a:t>3) Cant</a:t>
            </a:r>
          </a:p>
          <a:p>
            <a:pPr eaLnBrk="1" hangingPunct="1">
              <a:lnSpc>
                <a:spcPct val="90000"/>
              </a:lnSpc>
            </a:pPr>
            <a:r>
              <a:rPr lang="en-US" sz="2800">
                <a:latin typeface="Times New Roman" charset="0"/>
              </a:rPr>
              <a:t>4) Zoom</a:t>
            </a:r>
          </a:p>
          <a:p>
            <a:pPr eaLnBrk="1" hangingPunct="1">
              <a:lnSpc>
                <a:spcPct val="90000"/>
              </a:lnSpc>
            </a:pPr>
            <a:r>
              <a:rPr lang="en-US" sz="2800">
                <a:latin typeface="Times New Roman" charset="0"/>
              </a:rPr>
              <a:t>5) Dolly</a:t>
            </a:r>
          </a:p>
          <a:p>
            <a:pPr eaLnBrk="1" hangingPunct="1">
              <a:lnSpc>
                <a:spcPct val="90000"/>
              </a:lnSpc>
            </a:pPr>
            <a:r>
              <a:rPr lang="en-US" sz="2800">
                <a:latin typeface="Times New Roman" charset="0"/>
              </a:rPr>
              <a:t>6) Truck or Track</a:t>
            </a:r>
          </a:p>
          <a:p>
            <a:pPr eaLnBrk="1" hangingPunct="1">
              <a:lnSpc>
                <a:spcPct val="90000"/>
              </a:lnSpc>
            </a:pPr>
            <a:r>
              <a:rPr lang="en-US" sz="2800">
                <a:latin typeface="Times New Roman" charset="0"/>
              </a:rPr>
              <a:t>7) Arc</a:t>
            </a:r>
          </a:p>
          <a:p>
            <a:pPr eaLnBrk="1" hangingPunct="1">
              <a:lnSpc>
                <a:spcPct val="90000"/>
              </a:lnSpc>
            </a:pPr>
            <a:r>
              <a:rPr lang="en-US" sz="2800">
                <a:latin typeface="Times New Roman" charset="0"/>
              </a:rPr>
              <a:t>8) Crane or Boom</a:t>
            </a:r>
          </a:p>
          <a:p>
            <a:pPr eaLnBrk="1" hangingPunct="1">
              <a:lnSpc>
                <a:spcPct val="90000"/>
              </a:lnSpc>
            </a:pPr>
            <a:r>
              <a:rPr lang="en-US" sz="2800">
                <a:latin typeface="Times New Roman" charset="0"/>
              </a:rPr>
              <a:t>9) Tongue </a:t>
            </a:r>
          </a:p>
        </p:txBody>
      </p:sp>
    </p:spTree>
    <p:extLst>
      <p:ext uri="{BB962C8B-B14F-4D97-AF65-F5344CB8AC3E}">
        <p14:creationId xmlns:p14="http://schemas.microsoft.com/office/powerpoint/2010/main" val="2304418209"/>
      </p:ext>
    </p:extLst>
  </p:cSld>
  <p:clrMapOvr>
    <a:masterClrMapping/>
  </p:clrMapOvr>
  <p:transition xmlns:p14="http://schemas.microsoft.com/office/powerpoint/2010/main">
    <p:fade/>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5" name="Rectangle 3"/>
          <p:cNvSpPr>
            <a:spLocks noGrp="1" noChangeArrowheads="1"/>
          </p:cNvSpPr>
          <p:nvPr>
            <p:ph type="title"/>
          </p:nvPr>
        </p:nvSpPr>
        <p:spPr>
          <a:xfrm>
            <a:off x="685800" y="0"/>
            <a:ext cx="7772400" cy="1143000"/>
          </a:xfrm>
        </p:spPr>
        <p:txBody>
          <a:bodyPr/>
          <a:lstStyle/>
          <a:p>
            <a:pPr eaLnBrk="1" hangingPunct="1"/>
            <a:r>
              <a:rPr lang="en-US">
                <a:latin typeface="Arial" charset="0"/>
              </a:rPr>
              <a:t>Tripod Dolly</a:t>
            </a:r>
          </a:p>
        </p:txBody>
      </p:sp>
      <p:pic>
        <p:nvPicPr>
          <p:cNvPr id="21507" name="Picture 7" descr="C:\Documents and Settings\Juan Eduardo\Desktop\MPT Spring 2006\Lectures\Images &amp; Resources\tripod dolly.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43000" y="1157288"/>
            <a:ext cx="6972300" cy="4100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508" name="Text Box 8"/>
          <p:cNvSpPr txBox="1">
            <a:spLocks noChangeArrowheads="1"/>
          </p:cNvSpPr>
          <p:nvPr/>
        </p:nvSpPr>
        <p:spPr bwMode="auto">
          <a:xfrm>
            <a:off x="2895600" y="5334000"/>
            <a:ext cx="334962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Times New Roman" charset="0"/>
                <a:ea typeface="ＭＳ Ｐゴシック" charset="0"/>
              </a:defRPr>
            </a:lvl1pPr>
            <a:lvl2pPr marL="742950" indent="-285750" eaLnBrk="0" hangingPunct="0">
              <a:defRPr sz="2400">
                <a:solidFill>
                  <a:schemeClr val="tx1"/>
                </a:solidFill>
                <a:latin typeface="Times New Roman" charset="0"/>
                <a:ea typeface="ＭＳ Ｐゴシック" charset="0"/>
              </a:defRPr>
            </a:lvl2pPr>
            <a:lvl3pPr marL="1143000" indent="-228600" eaLnBrk="0" hangingPunct="0">
              <a:defRPr sz="2400">
                <a:solidFill>
                  <a:schemeClr val="tx1"/>
                </a:solidFill>
                <a:latin typeface="Times New Roman" charset="0"/>
                <a:ea typeface="ＭＳ Ｐゴシック" charset="0"/>
              </a:defRPr>
            </a:lvl3pPr>
            <a:lvl4pPr marL="1600200" indent="-228600" eaLnBrk="0" hangingPunct="0">
              <a:defRPr sz="2400">
                <a:solidFill>
                  <a:schemeClr val="tx1"/>
                </a:solidFill>
                <a:latin typeface="Times New Roman" charset="0"/>
                <a:ea typeface="ＭＳ Ｐゴシック" charset="0"/>
              </a:defRPr>
            </a:lvl4pPr>
            <a:lvl5pPr marL="2057400" indent="-228600" eaLnBrk="0" hangingPunct="0">
              <a:defRPr sz="2400">
                <a:solidFill>
                  <a:schemeClr val="tx1"/>
                </a:solidFill>
                <a:latin typeface="Times New Roman" charset="0"/>
                <a:ea typeface="ＭＳ Ｐゴシック" charset="0"/>
              </a:defRPr>
            </a:lvl5pPr>
            <a:lvl6pPr marL="2514600" indent="-228600" eaLnBrk="0" fontAlgn="base" hangingPunct="0">
              <a:spcBef>
                <a:spcPct val="0"/>
              </a:spcBef>
              <a:spcAft>
                <a:spcPct val="0"/>
              </a:spcAft>
              <a:defRPr sz="2400">
                <a:solidFill>
                  <a:schemeClr val="tx1"/>
                </a:solidFill>
                <a:latin typeface="Times New Roman" charset="0"/>
                <a:ea typeface="ＭＳ Ｐゴシック" charset="0"/>
              </a:defRPr>
            </a:lvl6pPr>
            <a:lvl7pPr marL="2971800" indent="-228600" eaLnBrk="0" fontAlgn="base" hangingPunct="0">
              <a:spcBef>
                <a:spcPct val="0"/>
              </a:spcBef>
              <a:spcAft>
                <a:spcPct val="0"/>
              </a:spcAft>
              <a:defRPr sz="2400">
                <a:solidFill>
                  <a:schemeClr val="tx1"/>
                </a:solidFill>
                <a:latin typeface="Times New Roman" charset="0"/>
                <a:ea typeface="ＭＳ Ｐゴシック" charset="0"/>
              </a:defRPr>
            </a:lvl7pPr>
            <a:lvl8pPr marL="3429000" indent="-228600" eaLnBrk="0" fontAlgn="base" hangingPunct="0">
              <a:spcBef>
                <a:spcPct val="0"/>
              </a:spcBef>
              <a:spcAft>
                <a:spcPct val="0"/>
              </a:spcAft>
              <a:defRPr sz="2400">
                <a:solidFill>
                  <a:schemeClr val="tx1"/>
                </a:solidFill>
                <a:latin typeface="Times New Roman" charset="0"/>
                <a:ea typeface="ＭＳ Ｐゴシック" charset="0"/>
              </a:defRPr>
            </a:lvl8pPr>
            <a:lvl9pPr marL="3886200" indent="-228600" eaLnBrk="0" fontAlgn="base" hangingPunct="0">
              <a:spcBef>
                <a:spcPct val="0"/>
              </a:spcBef>
              <a:spcAft>
                <a:spcPct val="0"/>
              </a:spcAft>
              <a:defRPr sz="2400">
                <a:solidFill>
                  <a:schemeClr val="tx1"/>
                </a:solidFill>
                <a:latin typeface="Times New Roman" charset="0"/>
                <a:ea typeface="ＭＳ Ｐゴシック" charset="0"/>
              </a:defRPr>
            </a:lvl9pPr>
          </a:lstStyle>
          <a:p>
            <a:pPr eaLnBrk="1" hangingPunct="1"/>
            <a:r>
              <a:rPr lang="en-US"/>
              <a:t>For smooth surfaces only.</a:t>
            </a:r>
            <a:endParaRPr lang="es-ES"/>
          </a:p>
        </p:txBody>
      </p:sp>
    </p:spTree>
    <p:extLst>
      <p:ext uri="{BB962C8B-B14F-4D97-AF65-F5344CB8AC3E}">
        <p14:creationId xmlns:p14="http://schemas.microsoft.com/office/powerpoint/2010/main" val="2091966399"/>
      </p:ext>
    </p:extLst>
  </p:cSld>
  <p:clrMapOvr>
    <a:masterClrMapping/>
  </p:clrMapOvr>
  <p:transition xmlns:p14="http://schemas.microsoft.com/office/powerpoint/2010/main">
    <p:fade/>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p:cNvSpPr>
            <a:spLocks noGrp="1" noChangeArrowheads="1"/>
          </p:cNvSpPr>
          <p:nvPr>
            <p:ph type="title"/>
          </p:nvPr>
        </p:nvSpPr>
        <p:spPr>
          <a:xfrm>
            <a:off x="685800" y="0"/>
            <a:ext cx="7772400" cy="1143000"/>
          </a:xfrm>
        </p:spPr>
        <p:txBody>
          <a:bodyPr/>
          <a:lstStyle/>
          <a:p>
            <a:pPr eaLnBrk="1" hangingPunct="1"/>
            <a:r>
              <a:rPr lang="en-US">
                <a:latin typeface="Arial" charset="0"/>
              </a:rPr>
              <a:t>Dolly/Field Dolly</a:t>
            </a:r>
          </a:p>
        </p:txBody>
      </p:sp>
      <p:sp>
        <p:nvSpPr>
          <p:cNvPr id="44035" name="Rectangle 3"/>
          <p:cNvSpPr>
            <a:spLocks noGrp="1" noChangeArrowheads="1"/>
          </p:cNvSpPr>
          <p:nvPr>
            <p:ph type="body" idx="1"/>
          </p:nvPr>
        </p:nvSpPr>
        <p:spPr>
          <a:xfrm>
            <a:off x="533400" y="914400"/>
            <a:ext cx="7772400" cy="4114800"/>
          </a:xfrm>
        </p:spPr>
        <p:txBody>
          <a:bodyPr/>
          <a:lstStyle/>
          <a:p>
            <a:pPr eaLnBrk="1" hangingPunct="1"/>
            <a:r>
              <a:rPr lang="en-US">
                <a:latin typeface="Times New Roman" charset="0"/>
              </a:rPr>
              <a:t>Same as a regular dolly, but used more on location where surfaces aren</a:t>
            </a:r>
            <a:r>
              <a:rPr lang="ja-JP" altLang="en-US">
                <a:latin typeface="Times New Roman" charset="0"/>
              </a:rPr>
              <a:t>’</a:t>
            </a:r>
            <a:r>
              <a:rPr lang="en-US">
                <a:latin typeface="Times New Roman" charset="0"/>
              </a:rPr>
              <a:t>t smooth. </a:t>
            </a:r>
          </a:p>
          <a:p>
            <a:pPr eaLnBrk="1" hangingPunct="1"/>
            <a:r>
              <a:rPr lang="en-US">
                <a:latin typeface="Times New Roman" charset="0"/>
              </a:rPr>
              <a:t>Has four wheels with a steering mechanism.</a:t>
            </a:r>
          </a:p>
          <a:p>
            <a:pPr eaLnBrk="1" hangingPunct="1"/>
            <a:r>
              <a:rPr lang="en-US">
                <a:latin typeface="Times New Roman" charset="0"/>
              </a:rPr>
              <a:t>The wheels can have several settings.</a:t>
            </a:r>
          </a:p>
          <a:p>
            <a:pPr eaLnBrk="1" hangingPunct="1"/>
            <a:r>
              <a:rPr lang="en-US">
                <a:latin typeface="Times New Roman" charset="0"/>
              </a:rPr>
              <a:t>Can also be placed on a track for smoother dolly movements.</a:t>
            </a:r>
          </a:p>
        </p:txBody>
      </p:sp>
      <p:pic>
        <p:nvPicPr>
          <p:cNvPr id="22532" name="Picture 4" descr="field dolly"/>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24400" y="3886200"/>
            <a:ext cx="3429000" cy="2566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380698266"/>
      </p:ext>
    </p:extLst>
  </p:cSld>
  <p:clrMapOvr>
    <a:masterClrMapping/>
  </p:clrMapOvr>
  <p:transition xmlns:p14="http://schemas.microsoft.com/office/powerpoint/2010/main">
    <p:fade/>
  </p:transition>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44035">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44035">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44035">
                                            <p:txEl>
                                              <p:pRg st="2" end="2"/>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44035">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noChangeArrowheads="1"/>
          </p:cNvSpPr>
          <p:nvPr>
            <p:ph type="title"/>
          </p:nvPr>
        </p:nvSpPr>
        <p:spPr>
          <a:xfrm>
            <a:off x="685800" y="0"/>
            <a:ext cx="7772400" cy="1143000"/>
          </a:xfrm>
        </p:spPr>
        <p:txBody>
          <a:bodyPr/>
          <a:lstStyle/>
          <a:p>
            <a:pPr eaLnBrk="1" hangingPunct="1"/>
            <a:r>
              <a:rPr lang="en-US">
                <a:latin typeface="Arial" charset="0"/>
              </a:rPr>
              <a:t>Studio Pedestal</a:t>
            </a:r>
          </a:p>
        </p:txBody>
      </p:sp>
      <p:sp>
        <p:nvSpPr>
          <p:cNvPr id="43011" name="Rectangle 3"/>
          <p:cNvSpPr>
            <a:spLocks noGrp="1" noChangeArrowheads="1"/>
          </p:cNvSpPr>
          <p:nvPr>
            <p:ph type="body" idx="1"/>
          </p:nvPr>
        </p:nvSpPr>
        <p:spPr>
          <a:xfrm>
            <a:off x="609600" y="914400"/>
            <a:ext cx="5181600" cy="5562600"/>
          </a:xfrm>
        </p:spPr>
        <p:txBody>
          <a:bodyPr/>
          <a:lstStyle/>
          <a:p>
            <a:pPr eaLnBrk="1" hangingPunct="1"/>
            <a:r>
              <a:rPr lang="en-US">
                <a:latin typeface="Times New Roman" charset="0"/>
              </a:rPr>
              <a:t>Pedestals are sturdy enough to hold a heavy studio camera, monitor and teleprompter.</a:t>
            </a:r>
          </a:p>
          <a:p>
            <a:pPr eaLnBrk="1" hangingPunct="1"/>
            <a:r>
              <a:rPr lang="en-US">
                <a:latin typeface="Times New Roman" charset="0"/>
              </a:rPr>
              <a:t>Many have wheels for moving around the studio. </a:t>
            </a:r>
          </a:p>
          <a:p>
            <a:pPr eaLnBrk="1" hangingPunct="1"/>
            <a:r>
              <a:rPr lang="en-US">
                <a:latin typeface="Times New Roman" charset="0"/>
              </a:rPr>
              <a:t>Most major news stations have motorized pedestals with remote controls.</a:t>
            </a:r>
          </a:p>
          <a:p>
            <a:pPr eaLnBrk="1" hangingPunct="1"/>
            <a:endParaRPr lang="en-US">
              <a:latin typeface="Times New Roman" charset="0"/>
            </a:endParaRPr>
          </a:p>
        </p:txBody>
      </p:sp>
      <p:pic>
        <p:nvPicPr>
          <p:cNvPr id="23556" name="Picture 4" descr="pedestal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19800" y="1276350"/>
            <a:ext cx="2857500" cy="3600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36185877"/>
      </p:ext>
    </p:extLst>
  </p:cSld>
  <p:clrMapOvr>
    <a:masterClrMapping/>
  </p:clrMapOvr>
  <p:transition xmlns:p14="http://schemas.microsoft.com/office/powerpoint/2010/main">
    <p:fade/>
  </p:transition>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43011">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43011">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43011">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Grp="1" noChangeArrowheads="1"/>
          </p:cNvSpPr>
          <p:nvPr>
            <p:ph type="title"/>
          </p:nvPr>
        </p:nvSpPr>
        <p:spPr>
          <a:xfrm>
            <a:off x="685800" y="0"/>
            <a:ext cx="7772400" cy="1143000"/>
          </a:xfrm>
        </p:spPr>
        <p:txBody>
          <a:bodyPr/>
          <a:lstStyle/>
          <a:p>
            <a:pPr eaLnBrk="1" hangingPunct="1"/>
            <a:r>
              <a:rPr lang="en-US">
                <a:latin typeface="Arial" charset="0"/>
              </a:rPr>
              <a:t>Special Mounts</a:t>
            </a:r>
          </a:p>
        </p:txBody>
      </p:sp>
      <p:sp>
        <p:nvSpPr>
          <p:cNvPr id="24579" name="Rectangle 3"/>
          <p:cNvSpPr>
            <a:spLocks noGrp="1" noChangeArrowheads="1"/>
          </p:cNvSpPr>
          <p:nvPr>
            <p:ph type="body" idx="1"/>
          </p:nvPr>
        </p:nvSpPr>
        <p:spPr>
          <a:xfrm>
            <a:off x="685800" y="990600"/>
            <a:ext cx="7772400" cy="4114800"/>
          </a:xfrm>
        </p:spPr>
        <p:txBody>
          <a:bodyPr/>
          <a:lstStyle/>
          <a:p>
            <a:pPr eaLnBrk="1" hangingPunct="1"/>
            <a:r>
              <a:rPr lang="en-US">
                <a:latin typeface="Times New Roman" charset="0"/>
              </a:rPr>
              <a:t>Steadicam is a special body cam mount allowing freedom of movement. </a:t>
            </a:r>
          </a:p>
          <a:p>
            <a:pPr eaLnBrk="1" hangingPunct="1"/>
            <a:r>
              <a:rPr lang="en-US">
                <a:latin typeface="Times New Roman" charset="0"/>
              </a:rPr>
              <a:t>Steadicam Jr. </a:t>
            </a:r>
          </a:p>
          <a:p>
            <a:pPr eaLnBrk="1" hangingPunct="1"/>
            <a:r>
              <a:rPr lang="en-US">
                <a:latin typeface="Times New Roman" charset="0"/>
              </a:rPr>
              <a:t>Vehicle camera mount.</a:t>
            </a:r>
          </a:p>
        </p:txBody>
      </p:sp>
      <p:pic>
        <p:nvPicPr>
          <p:cNvPr id="24580" name="Picture 4" descr="C:\My Documents\MPT\Fall 2004\photos\September 1\steadicam.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943600" y="2057400"/>
            <a:ext cx="2982913" cy="4591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581" name="Picture 5" descr="C:\My Documents\MPT\Fall 2004\photos\September 1\stedicam jr.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24200" y="3276600"/>
            <a:ext cx="2682875" cy="3352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582" name="Picture 6" descr="C:\My Documents\MPT\Fall 2004\photos\September 1\car_mount.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4800" y="3352800"/>
            <a:ext cx="2590800" cy="2514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329201961"/>
      </p:ext>
    </p:extLst>
  </p:cSld>
  <p:clrMapOvr>
    <a:masterClrMapping/>
  </p:clrMapOvr>
  <p:transition xmlns:p14="http://schemas.microsoft.com/office/powerpoint/2010/main">
    <p:fade/>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p:cNvSpPr>
            <a:spLocks noGrp="1" noChangeArrowheads="1"/>
          </p:cNvSpPr>
          <p:nvPr>
            <p:ph type="title"/>
          </p:nvPr>
        </p:nvSpPr>
        <p:spPr>
          <a:xfrm>
            <a:off x="685800" y="0"/>
            <a:ext cx="7772400" cy="1143000"/>
          </a:xfrm>
        </p:spPr>
        <p:txBody>
          <a:bodyPr/>
          <a:lstStyle/>
          <a:p>
            <a:pPr eaLnBrk="1" hangingPunct="1"/>
            <a:r>
              <a:rPr lang="en-US">
                <a:latin typeface="Arial" charset="0"/>
              </a:rPr>
              <a:t>Camera Operation</a:t>
            </a:r>
          </a:p>
        </p:txBody>
      </p:sp>
      <p:sp>
        <p:nvSpPr>
          <p:cNvPr id="25603" name="Rectangle 3"/>
          <p:cNvSpPr>
            <a:spLocks noGrp="1" noChangeArrowheads="1"/>
          </p:cNvSpPr>
          <p:nvPr>
            <p:ph type="body" idx="1"/>
          </p:nvPr>
        </p:nvSpPr>
        <p:spPr>
          <a:xfrm>
            <a:off x="762000" y="990600"/>
            <a:ext cx="7772400" cy="4114800"/>
          </a:xfrm>
        </p:spPr>
        <p:txBody>
          <a:bodyPr/>
          <a:lstStyle/>
          <a:p>
            <a:pPr eaLnBrk="1" hangingPunct="1"/>
            <a:r>
              <a:rPr lang="en-US">
                <a:latin typeface="Times New Roman" charset="0"/>
              </a:rPr>
              <a:t>White balancing</a:t>
            </a:r>
          </a:p>
          <a:p>
            <a:pPr eaLnBrk="1" hangingPunct="1"/>
            <a:r>
              <a:rPr lang="en-US">
                <a:latin typeface="Times New Roman" charset="0"/>
              </a:rPr>
              <a:t>Focus</a:t>
            </a:r>
          </a:p>
          <a:p>
            <a:pPr eaLnBrk="1" hangingPunct="1"/>
            <a:r>
              <a:rPr lang="en-US">
                <a:latin typeface="Times New Roman" charset="0"/>
              </a:rPr>
              <a:t>Aperture</a:t>
            </a:r>
          </a:p>
          <a:p>
            <a:pPr eaLnBrk="1" hangingPunct="1"/>
            <a:r>
              <a:rPr lang="en-US">
                <a:latin typeface="Times New Roman" charset="0"/>
              </a:rPr>
              <a:t>Shutter Speed</a:t>
            </a:r>
          </a:p>
          <a:p>
            <a:pPr eaLnBrk="1" hangingPunct="1"/>
            <a:r>
              <a:rPr lang="en-US">
                <a:latin typeface="Times New Roman" charset="0"/>
              </a:rPr>
              <a:t>Zooming</a:t>
            </a:r>
          </a:p>
        </p:txBody>
      </p:sp>
    </p:spTree>
    <p:extLst>
      <p:ext uri="{BB962C8B-B14F-4D97-AF65-F5344CB8AC3E}">
        <p14:creationId xmlns:p14="http://schemas.microsoft.com/office/powerpoint/2010/main" val="2731654637"/>
      </p:ext>
    </p:extLst>
  </p:cSld>
  <p:clrMapOvr>
    <a:masterClrMapping/>
  </p:clrMapOvr>
  <p:transition xmlns:p14="http://schemas.microsoft.com/office/powerpoint/2010/main">
    <p:fade/>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2"/>
          <p:cNvSpPr>
            <a:spLocks noGrp="1" noChangeArrowheads="1"/>
          </p:cNvSpPr>
          <p:nvPr>
            <p:ph type="title"/>
          </p:nvPr>
        </p:nvSpPr>
        <p:spPr>
          <a:xfrm>
            <a:off x="762000" y="0"/>
            <a:ext cx="7772400" cy="1143000"/>
          </a:xfrm>
        </p:spPr>
        <p:txBody>
          <a:bodyPr/>
          <a:lstStyle/>
          <a:p>
            <a:pPr eaLnBrk="1" hangingPunct="1"/>
            <a:r>
              <a:rPr lang="en-US">
                <a:latin typeface="Arial" charset="0"/>
              </a:rPr>
              <a:t>White Balance</a:t>
            </a:r>
          </a:p>
        </p:txBody>
      </p:sp>
      <p:sp>
        <p:nvSpPr>
          <p:cNvPr id="47107" name="Rectangle 3"/>
          <p:cNvSpPr>
            <a:spLocks noGrp="1" noChangeArrowheads="1"/>
          </p:cNvSpPr>
          <p:nvPr>
            <p:ph type="body" idx="1"/>
          </p:nvPr>
        </p:nvSpPr>
        <p:spPr>
          <a:xfrm>
            <a:off x="304800" y="990600"/>
            <a:ext cx="8686800" cy="4114800"/>
          </a:xfrm>
        </p:spPr>
        <p:txBody>
          <a:bodyPr/>
          <a:lstStyle/>
          <a:p>
            <a:pPr eaLnBrk="1" hangingPunct="1"/>
            <a:r>
              <a:rPr lang="en-US" sz="2800">
                <a:latin typeface="Times New Roman" charset="0"/>
              </a:rPr>
              <a:t>Light can have different colors, known as color temperature.</a:t>
            </a:r>
          </a:p>
          <a:p>
            <a:pPr eaLnBrk="1" hangingPunct="1"/>
            <a:r>
              <a:rPr lang="en-US" sz="2800">
                <a:latin typeface="Times New Roman" charset="0"/>
              </a:rPr>
              <a:t>Indoor light can look orange or red, outdoor light can appear blue. </a:t>
            </a:r>
          </a:p>
          <a:p>
            <a:pPr eaLnBrk="1" hangingPunct="1"/>
            <a:r>
              <a:rPr lang="en-US" sz="2800">
                <a:latin typeface="Times New Roman" charset="0"/>
              </a:rPr>
              <a:t>White balancing is adjusting the camera</a:t>
            </a:r>
            <a:r>
              <a:rPr lang="ja-JP" altLang="en-US" sz="2800">
                <a:latin typeface="Times New Roman" charset="0"/>
              </a:rPr>
              <a:t>’</a:t>
            </a:r>
            <a:r>
              <a:rPr lang="en-US" sz="2800">
                <a:latin typeface="Times New Roman" charset="0"/>
              </a:rPr>
              <a:t>s colors to the color temperature against a white sheet of paper.</a:t>
            </a:r>
          </a:p>
        </p:txBody>
      </p:sp>
      <p:pic>
        <p:nvPicPr>
          <p:cNvPr id="26628" name="Picture 4" descr="magiccity10b"/>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3400" y="3867150"/>
            <a:ext cx="3759200" cy="281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629" name="Picture 5" descr="magiccity1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24400" y="3886200"/>
            <a:ext cx="3683000" cy="2762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959393345"/>
      </p:ext>
    </p:extLst>
  </p:cSld>
  <p:clrMapOvr>
    <a:masterClrMapping/>
  </p:clrMapOvr>
  <p:transition xmlns:p14="http://schemas.microsoft.com/office/powerpoint/2010/main">
    <p:fade/>
  </p:transition>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47107">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47107">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47107">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2"/>
          <p:cNvSpPr>
            <a:spLocks noGrp="1" noChangeArrowheads="1"/>
          </p:cNvSpPr>
          <p:nvPr>
            <p:ph type="title"/>
          </p:nvPr>
        </p:nvSpPr>
        <p:spPr>
          <a:xfrm>
            <a:off x="762000" y="0"/>
            <a:ext cx="7772400" cy="1143000"/>
          </a:xfrm>
        </p:spPr>
        <p:txBody>
          <a:bodyPr/>
          <a:lstStyle/>
          <a:p>
            <a:pPr eaLnBrk="1" hangingPunct="1"/>
            <a:r>
              <a:rPr lang="en-US">
                <a:latin typeface="Arial" charset="0"/>
              </a:rPr>
              <a:t>White Balance</a:t>
            </a:r>
          </a:p>
        </p:txBody>
      </p:sp>
      <p:sp>
        <p:nvSpPr>
          <p:cNvPr id="60419" name="Rectangle 3"/>
          <p:cNvSpPr>
            <a:spLocks noGrp="1" noChangeArrowheads="1"/>
          </p:cNvSpPr>
          <p:nvPr>
            <p:ph type="body" idx="1"/>
          </p:nvPr>
        </p:nvSpPr>
        <p:spPr>
          <a:xfrm>
            <a:off x="304800" y="990600"/>
            <a:ext cx="8686800" cy="4114800"/>
          </a:xfrm>
        </p:spPr>
        <p:txBody>
          <a:bodyPr/>
          <a:lstStyle/>
          <a:p>
            <a:pPr eaLnBrk="1" hangingPunct="1"/>
            <a:r>
              <a:rPr lang="en-US" sz="2800">
                <a:latin typeface="Times New Roman" charset="0"/>
              </a:rPr>
              <a:t> By white balancing, you are giving the camera a reference of what is to be considered white.</a:t>
            </a:r>
          </a:p>
          <a:p>
            <a:pPr eaLnBrk="1" hangingPunct="1"/>
            <a:r>
              <a:rPr lang="en-US" sz="2800">
                <a:latin typeface="Times New Roman" charset="0"/>
              </a:rPr>
              <a:t> White balancing adjusts the colors.</a:t>
            </a:r>
          </a:p>
          <a:p>
            <a:pPr eaLnBrk="1" hangingPunct="1"/>
            <a:r>
              <a:rPr lang="en-US" sz="2800">
                <a:latin typeface="Times New Roman" charset="0"/>
              </a:rPr>
              <a:t>When do I need to white balance the camera?</a:t>
            </a:r>
          </a:p>
          <a:p>
            <a:pPr lvl="1" eaLnBrk="1" hangingPunct="1"/>
            <a:r>
              <a:rPr lang="en-US" sz="2400">
                <a:latin typeface="Times New Roman" charset="0"/>
              </a:rPr>
              <a:t>Every time you change to a different location.</a:t>
            </a:r>
          </a:p>
          <a:p>
            <a:pPr lvl="1" eaLnBrk="1" hangingPunct="1"/>
            <a:r>
              <a:rPr lang="en-US" sz="2400">
                <a:latin typeface="Times New Roman" charset="0"/>
              </a:rPr>
              <a:t> Every time the lighting conditions change.</a:t>
            </a:r>
          </a:p>
        </p:txBody>
      </p:sp>
    </p:spTree>
    <p:extLst>
      <p:ext uri="{BB962C8B-B14F-4D97-AF65-F5344CB8AC3E}">
        <p14:creationId xmlns:p14="http://schemas.microsoft.com/office/powerpoint/2010/main" val="136534270"/>
      </p:ext>
    </p:extLst>
  </p:cSld>
  <p:clrMapOvr>
    <a:masterClrMapping/>
  </p:clrMapOvr>
  <p:transition xmlns:p14="http://schemas.microsoft.com/office/powerpoint/2010/main">
    <p:fade/>
  </p:transition>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60419">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60419">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60419">
                                            <p:txEl>
                                              <p:pRg st="2" end="2"/>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60419">
                                            <p:txEl>
                                              <p:pRg st="3" end="3"/>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nodeType="clickEffect">
                                  <p:stCondLst>
                                    <p:cond delay="0"/>
                                  </p:stCondLst>
                                  <p:childTnLst>
                                    <p:set>
                                      <p:cBhvr>
                                        <p:cTn id="22" dur="1" fill="hold">
                                          <p:stCondLst>
                                            <p:cond delay="0"/>
                                          </p:stCondLst>
                                        </p:cTn>
                                        <p:tgtEl>
                                          <p:spTgt spid="60419">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2"/>
          <p:cNvSpPr>
            <a:spLocks noGrp="1" noChangeArrowheads="1"/>
          </p:cNvSpPr>
          <p:nvPr>
            <p:ph type="title"/>
          </p:nvPr>
        </p:nvSpPr>
        <p:spPr>
          <a:xfrm>
            <a:off x="762000" y="152400"/>
            <a:ext cx="7772400" cy="1143000"/>
          </a:xfrm>
        </p:spPr>
        <p:txBody>
          <a:bodyPr/>
          <a:lstStyle/>
          <a:p>
            <a:pPr eaLnBrk="1" hangingPunct="1"/>
            <a:r>
              <a:rPr lang="en-US">
                <a:latin typeface="Arial" charset="0"/>
              </a:rPr>
              <a:t>OK Gabor, I got it! How do I White Balance????</a:t>
            </a:r>
          </a:p>
        </p:txBody>
      </p:sp>
      <p:sp>
        <p:nvSpPr>
          <p:cNvPr id="61443" name="Rectangle 3"/>
          <p:cNvSpPr>
            <a:spLocks noGrp="1" noChangeArrowheads="1"/>
          </p:cNvSpPr>
          <p:nvPr>
            <p:ph type="body" idx="1"/>
          </p:nvPr>
        </p:nvSpPr>
        <p:spPr>
          <a:xfrm>
            <a:off x="304800" y="1524000"/>
            <a:ext cx="8686800" cy="5334000"/>
          </a:xfrm>
        </p:spPr>
        <p:txBody>
          <a:bodyPr/>
          <a:lstStyle/>
          <a:p>
            <a:pPr eaLnBrk="1" hangingPunct="1">
              <a:lnSpc>
                <a:spcPct val="90000"/>
              </a:lnSpc>
            </a:pPr>
            <a:r>
              <a:rPr lang="en-US" sz="2800">
                <a:latin typeface="Times New Roman" charset="0"/>
              </a:rPr>
              <a:t>Take a white piece of paper (you can also use a white shirt, or anything that is white).</a:t>
            </a:r>
          </a:p>
          <a:p>
            <a:pPr eaLnBrk="1" hangingPunct="1">
              <a:lnSpc>
                <a:spcPct val="90000"/>
              </a:lnSpc>
            </a:pPr>
            <a:r>
              <a:rPr lang="en-US" sz="2800">
                <a:latin typeface="Times New Roman" charset="0"/>
              </a:rPr>
              <a:t> Zoom all the way in so the only thing that you see in the viewfinder is white (no shadows or other elements getting inside the shot).</a:t>
            </a:r>
          </a:p>
          <a:p>
            <a:pPr eaLnBrk="1" hangingPunct="1">
              <a:lnSpc>
                <a:spcPct val="90000"/>
              </a:lnSpc>
            </a:pPr>
            <a:r>
              <a:rPr lang="en-US" sz="2800">
                <a:latin typeface="Times New Roman" charset="0"/>
              </a:rPr>
              <a:t> Focus.</a:t>
            </a:r>
          </a:p>
          <a:p>
            <a:pPr eaLnBrk="1" hangingPunct="1">
              <a:lnSpc>
                <a:spcPct val="90000"/>
              </a:lnSpc>
            </a:pPr>
            <a:r>
              <a:rPr lang="en-US" sz="2800">
                <a:latin typeface="Times New Roman" charset="0"/>
              </a:rPr>
              <a:t> Perform the white balance operation. When it</a:t>
            </a:r>
            <a:r>
              <a:rPr lang="ja-JP" altLang="en-US" sz="2800">
                <a:latin typeface="Times New Roman" charset="0"/>
              </a:rPr>
              <a:t>’</a:t>
            </a:r>
            <a:r>
              <a:rPr lang="en-US" sz="2800">
                <a:latin typeface="Times New Roman" charset="0"/>
              </a:rPr>
              <a:t>s finished, zoom out.</a:t>
            </a:r>
          </a:p>
          <a:p>
            <a:pPr eaLnBrk="1" hangingPunct="1">
              <a:lnSpc>
                <a:spcPct val="90000"/>
              </a:lnSpc>
            </a:pPr>
            <a:r>
              <a:rPr lang="en-US" sz="2800">
                <a:latin typeface="Times New Roman" charset="0"/>
              </a:rPr>
              <a:t> Make sure you white balanced in the exact place where you will be shooting! And remember, you need to do this every time you change locations or lighting conditions change.</a:t>
            </a:r>
          </a:p>
        </p:txBody>
      </p:sp>
    </p:spTree>
    <p:extLst>
      <p:ext uri="{BB962C8B-B14F-4D97-AF65-F5344CB8AC3E}">
        <p14:creationId xmlns:p14="http://schemas.microsoft.com/office/powerpoint/2010/main" val="3109592718"/>
      </p:ext>
    </p:extLst>
  </p:cSld>
  <p:clrMapOvr>
    <a:masterClrMapping/>
  </p:clrMapOvr>
  <p:transition xmlns:p14="http://schemas.microsoft.com/office/powerpoint/2010/main">
    <p:fade/>
  </p:transition>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61443">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61443">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61443">
                                            <p:txEl>
                                              <p:pRg st="2" end="2"/>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61443">
                                            <p:txEl>
                                              <p:pRg st="3" end="3"/>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nodeType="clickEffect">
                                  <p:stCondLst>
                                    <p:cond delay="0"/>
                                  </p:stCondLst>
                                  <p:childTnLst>
                                    <p:set>
                                      <p:cBhvr>
                                        <p:cTn id="22" dur="1" fill="hold">
                                          <p:stCondLst>
                                            <p:cond delay="0"/>
                                          </p:stCondLst>
                                        </p:cTn>
                                        <p:tgtEl>
                                          <p:spTgt spid="6144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2"/>
          <p:cNvSpPr>
            <a:spLocks noGrp="1" noChangeArrowheads="1"/>
          </p:cNvSpPr>
          <p:nvPr>
            <p:ph type="title"/>
          </p:nvPr>
        </p:nvSpPr>
        <p:spPr>
          <a:xfrm>
            <a:off x="685800" y="0"/>
            <a:ext cx="7772400" cy="1143000"/>
          </a:xfrm>
        </p:spPr>
        <p:txBody>
          <a:bodyPr/>
          <a:lstStyle/>
          <a:p>
            <a:pPr eaLnBrk="1" hangingPunct="1"/>
            <a:r>
              <a:rPr lang="en-US">
                <a:latin typeface="Arial" charset="0"/>
              </a:rPr>
              <a:t>Focus</a:t>
            </a:r>
          </a:p>
        </p:txBody>
      </p:sp>
      <p:sp>
        <p:nvSpPr>
          <p:cNvPr id="62467" name="Rectangle 3"/>
          <p:cNvSpPr>
            <a:spLocks noGrp="1" noChangeArrowheads="1"/>
          </p:cNvSpPr>
          <p:nvPr>
            <p:ph type="body" idx="1"/>
          </p:nvPr>
        </p:nvSpPr>
        <p:spPr>
          <a:xfrm>
            <a:off x="0" y="838200"/>
            <a:ext cx="9144000" cy="6019800"/>
          </a:xfrm>
        </p:spPr>
        <p:txBody>
          <a:bodyPr/>
          <a:lstStyle/>
          <a:p>
            <a:pPr eaLnBrk="1" hangingPunct="1"/>
            <a:r>
              <a:rPr lang="en-US" sz="2800">
                <a:latin typeface="Times New Roman" charset="0"/>
              </a:rPr>
              <a:t>Can be </a:t>
            </a:r>
            <a:r>
              <a:rPr lang="en-US" sz="2800" b="1">
                <a:latin typeface="Times New Roman" charset="0"/>
              </a:rPr>
              <a:t>manual</a:t>
            </a:r>
            <a:r>
              <a:rPr lang="en-US" sz="2800">
                <a:latin typeface="Times New Roman" charset="0"/>
              </a:rPr>
              <a:t> or automatic (which I know you will avoid).</a:t>
            </a:r>
          </a:p>
          <a:p>
            <a:pPr eaLnBrk="1" hangingPunct="1"/>
            <a:r>
              <a:rPr lang="en-US" sz="2800">
                <a:latin typeface="Times New Roman" charset="0"/>
              </a:rPr>
              <a:t>Focus can be used for dramatic purposes, such as soft focus. </a:t>
            </a:r>
          </a:p>
          <a:p>
            <a:pPr eaLnBrk="1" hangingPunct="1"/>
            <a:r>
              <a:rPr lang="en-US" sz="2800">
                <a:latin typeface="Times New Roman" charset="0"/>
              </a:rPr>
              <a:t>Many professional cameras must be focused manually using a focus ring.</a:t>
            </a:r>
          </a:p>
        </p:txBody>
      </p:sp>
      <p:pic>
        <p:nvPicPr>
          <p:cNvPr id="29700" name="Picture 4" descr="focusri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62200" y="2819400"/>
            <a:ext cx="5143500" cy="3863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697195562"/>
      </p:ext>
    </p:extLst>
  </p:cSld>
  <p:clrMapOvr>
    <a:masterClrMapping/>
  </p:clrMapOvr>
  <p:transition xmlns:p14="http://schemas.microsoft.com/office/powerpoint/2010/main">
    <p:fade/>
  </p:transition>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62467">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62467">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62467">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2"/>
          <p:cNvSpPr>
            <a:spLocks noGrp="1" noChangeArrowheads="1"/>
          </p:cNvSpPr>
          <p:nvPr>
            <p:ph type="title"/>
          </p:nvPr>
        </p:nvSpPr>
        <p:spPr>
          <a:xfrm>
            <a:off x="685800" y="0"/>
            <a:ext cx="7772400" cy="1143000"/>
          </a:xfrm>
        </p:spPr>
        <p:txBody>
          <a:bodyPr/>
          <a:lstStyle/>
          <a:p>
            <a:pPr eaLnBrk="1" hangingPunct="1"/>
            <a:r>
              <a:rPr lang="en-US">
                <a:latin typeface="Arial" charset="0"/>
              </a:rPr>
              <a:t>Rack Focus</a:t>
            </a:r>
          </a:p>
        </p:txBody>
      </p:sp>
      <p:sp>
        <p:nvSpPr>
          <p:cNvPr id="48131" name="Rectangle 3"/>
          <p:cNvSpPr>
            <a:spLocks noGrp="1" noChangeArrowheads="1"/>
          </p:cNvSpPr>
          <p:nvPr>
            <p:ph type="body" idx="1"/>
          </p:nvPr>
        </p:nvSpPr>
        <p:spPr>
          <a:xfrm>
            <a:off x="0" y="1295400"/>
            <a:ext cx="9144000" cy="6019800"/>
          </a:xfrm>
        </p:spPr>
        <p:txBody>
          <a:bodyPr/>
          <a:lstStyle/>
          <a:p>
            <a:pPr eaLnBrk="1" hangingPunct="1"/>
            <a:r>
              <a:rPr lang="es-ES" sz="2800">
                <a:latin typeface="Times New Roman" charset="0"/>
              </a:rPr>
              <a:t>In Rack Focus, the shot has two objects. One object is in the background and one is in the foreground. The object in the background is in focus while the object in the foreground is out of focus. </a:t>
            </a:r>
          </a:p>
          <a:p>
            <a:pPr eaLnBrk="1" hangingPunct="1"/>
            <a:r>
              <a:rPr lang="es-ES" sz="2800">
                <a:latin typeface="Times New Roman" charset="0"/>
              </a:rPr>
              <a:t>To Rack Focus, move the focus ring so that the object in the background goes out of focus while the object in the foreground comes into focus. </a:t>
            </a:r>
          </a:p>
          <a:p>
            <a:pPr eaLnBrk="1" hangingPunct="1"/>
            <a:r>
              <a:rPr lang="es-ES" sz="2800">
                <a:latin typeface="Times New Roman" charset="0"/>
              </a:rPr>
              <a:t>Or just the opposite, the background is out of focus while the object in the foreground is in focus. Move the focus ring so the object in the background comes into focus while the object in the foreground goes out of focus. </a:t>
            </a:r>
          </a:p>
        </p:txBody>
      </p:sp>
    </p:spTree>
    <p:extLst>
      <p:ext uri="{BB962C8B-B14F-4D97-AF65-F5344CB8AC3E}">
        <p14:creationId xmlns:p14="http://schemas.microsoft.com/office/powerpoint/2010/main" val="1324061212"/>
      </p:ext>
    </p:extLst>
  </p:cSld>
  <p:clrMapOvr>
    <a:masterClrMapping/>
  </p:clrMapOvr>
  <p:transition xmlns:p14="http://schemas.microsoft.com/office/powerpoint/2010/main">
    <p:fade/>
  </p:transition>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48131">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48131">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48131">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title"/>
          </p:nvPr>
        </p:nvSpPr>
        <p:spPr>
          <a:xfrm>
            <a:off x="685800" y="228600"/>
            <a:ext cx="7772400" cy="1143000"/>
          </a:xfrm>
        </p:spPr>
        <p:txBody>
          <a:bodyPr/>
          <a:lstStyle/>
          <a:p>
            <a:pPr eaLnBrk="1" hangingPunct="1"/>
            <a:r>
              <a:rPr lang="en-US">
                <a:latin typeface="Arial" charset="0"/>
              </a:rPr>
              <a:t>Tilt</a:t>
            </a:r>
          </a:p>
        </p:txBody>
      </p:sp>
      <p:sp>
        <p:nvSpPr>
          <p:cNvPr id="4099" name="Rectangle 3"/>
          <p:cNvSpPr>
            <a:spLocks noGrp="1" noChangeArrowheads="1"/>
          </p:cNvSpPr>
          <p:nvPr>
            <p:ph type="body" idx="1"/>
          </p:nvPr>
        </p:nvSpPr>
        <p:spPr/>
        <p:txBody>
          <a:bodyPr/>
          <a:lstStyle/>
          <a:p>
            <a:pPr eaLnBrk="1" hangingPunct="1"/>
            <a:r>
              <a:rPr lang="en-US">
                <a:latin typeface="Times New Roman" charset="0"/>
              </a:rPr>
              <a:t>Camera movement in a vertical plane. (</a:t>
            </a:r>
            <a:r>
              <a:rPr lang="en-US" b="1">
                <a:latin typeface="Times New Roman" charset="0"/>
              </a:rPr>
              <a:t>up or down</a:t>
            </a:r>
            <a:r>
              <a:rPr lang="en-US">
                <a:latin typeface="Times New Roman" charset="0"/>
              </a:rPr>
              <a:t>), which means to gradually point the camera up or down.  If you want to show a tall building but you can't get it all in your shot, you might start at the bottom of the building and go up to the top.</a:t>
            </a:r>
          </a:p>
          <a:p>
            <a:pPr eaLnBrk="1" hangingPunct="1"/>
            <a:endParaRPr lang="en-US">
              <a:latin typeface="Times New Roman" charset="0"/>
            </a:endParaRPr>
          </a:p>
        </p:txBody>
      </p:sp>
    </p:spTree>
    <p:extLst>
      <p:ext uri="{BB962C8B-B14F-4D97-AF65-F5344CB8AC3E}">
        <p14:creationId xmlns:p14="http://schemas.microsoft.com/office/powerpoint/2010/main" val="3494943987"/>
      </p:ext>
    </p:extLst>
  </p:cSld>
  <p:clrMapOvr>
    <a:masterClrMapping/>
  </p:clrMapOvr>
  <p:transition xmlns:p14="http://schemas.microsoft.com/office/powerpoint/2010/main">
    <p:fade/>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2"/>
          <p:cNvSpPr>
            <a:spLocks noGrp="1" noChangeArrowheads="1"/>
          </p:cNvSpPr>
          <p:nvPr>
            <p:ph type="title"/>
          </p:nvPr>
        </p:nvSpPr>
        <p:spPr>
          <a:xfrm>
            <a:off x="685800" y="0"/>
            <a:ext cx="7772400" cy="1143000"/>
          </a:xfrm>
        </p:spPr>
        <p:txBody>
          <a:bodyPr/>
          <a:lstStyle/>
          <a:p>
            <a:pPr eaLnBrk="1" hangingPunct="1"/>
            <a:r>
              <a:rPr lang="en-US">
                <a:latin typeface="Arial" charset="0"/>
              </a:rPr>
              <a:t>Rack Focus</a:t>
            </a:r>
          </a:p>
        </p:txBody>
      </p:sp>
      <p:sp>
        <p:nvSpPr>
          <p:cNvPr id="31747" name="Text Box 15"/>
          <p:cNvSpPr txBox="1">
            <a:spLocks noChangeArrowheads="1"/>
          </p:cNvSpPr>
          <p:nvPr/>
        </p:nvSpPr>
        <p:spPr bwMode="auto">
          <a:xfrm>
            <a:off x="609600" y="4203700"/>
            <a:ext cx="7924800" cy="2654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charset="0"/>
                <a:ea typeface="ＭＳ Ｐゴシック" charset="0"/>
              </a:defRPr>
            </a:lvl1pPr>
            <a:lvl2pPr marL="742950" indent="-285750" eaLnBrk="0" hangingPunct="0">
              <a:defRPr sz="2400">
                <a:solidFill>
                  <a:schemeClr val="tx1"/>
                </a:solidFill>
                <a:latin typeface="Times New Roman" charset="0"/>
                <a:ea typeface="ＭＳ Ｐゴシック" charset="0"/>
              </a:defRPr>
            </a:lvl2pPr>
            <a:lvl3pPr marL="1143000" indent="-228600" eaLnBrk="0" hangingPunct="0">
              <a:defRPr sz="2400">
                <a:solidFill>
                  <a:schemeClr val="tx1"/>
                </a:solidFill>
                <a:latin typeface="Times New Roman" charset="0"/>
                <a:ea typeface="ＭＳ Ｐゴシック" charset="0"/>
              </a:defRPr>
            </a:lvl3pPr>
            <a:lvl4pPr marL="1600200" indent="-228600" eaLnBrk="0" hangingPunct="0">
              <a:defRPr sz="2400">
                <a:solidFill>
                  <a:schemeClr val="tx1"/>
                </a:solidFill>
                <a:latin typeface="Times New Roman" charset="0"/>
                <a:ea typeface="ＭＳ Ｐゴシック" charset="0"/>
              </a:defRPr>
            </a:lvl4pPr>
            <a:lvl5pPr marL="2057400" indent="-228600" eaLnBrk="0" hangingPunct="0">
              <a:defRPr sz="2400">
                <a:solidFill>
                  <a:schemeClr val="tx1"/>
                </a:solidFill>
                <a:latin typeface="Times New Roman" charset="0"/>
                <a:ea typeface="ＭＳ Ｐゴシック" charset="0"/>
              </a:defRPr>
            </a:lvl5pPr>
            <a:lvl6pPr marL="2514600" indent="-228600" eaLnBrk="0" fontAlgn="base" hangingPunct="0">
              <a:spcBef>
                <a:spcPct val="0"/>
              </a:spcBef>
              <a:spcAft>
                <a:spcPct val="0"/>
              </a:spcAft>
              <a:defRPr sz="2400">
                <a:solidFill>
                  <a:schemeClr val="tx1"/>
                </a:solidFill>
                <a:latin typeface="Times New Roman" charset="0"/>
                <a:ea typeface="ＭＳ Ｐゴシック" charset="0"/>
              </a:defRPr>
            </a:lvl6pPr>
            <a:lvl7pPr marL="2971800" indent="-228600" eaLnBrk="0" fontAlgn="base" hangingPunct="0">
              <a:spcBef>
                <a:spcPct val="0"/>
              </a:spcBef>
              <a:spcAft>
                <a:spcPct val="0"/>
              </a:spcAft>
              <a:defRPr sz="2400">
                <a:solidFill>
                  <a:schemeClr val="tx1"/>
                </a:solidFill>
                <a:latin typeface="Times New Roman" charset="0"/>
                <a:ea typeface="ＭＳ Ｐゴシック" charset="0"/>
              </a:defRPr>
            </a:lvl7pPr>
            <a:lvl8pPr marL="3429000" indent="-228600" eaLnBrk="0" fontAlgn="base" hangingPunct="0">
              <a:spcBef>
                <a:spcPct val="0"/>
              </a:spcBef>
              <a:spcAft>
                <a:spcPct val="0"/>
              </a:spcAft>
              <a:defRPr sz="2400">
                <a:solidFill>
                  <a:schemeClr val="tx1"/>
                </a:solidFill>
                <a:latin typeface="Times New Roman" charset="0"/>
                <a:ea typeface="ＭＳ Ｐゴシック" charset="0"/>
              </a:defRPr>
            </a:lvl8pPr>
            <a:lvl9pPr marL="3886200" indent="-228600" eaLnBrk="0" fontAlgn="base" hangingPunct="0">
              <a:spcBef>
                <a:spcPct val="0"/>
              </a:spcBef>
              <a:spcAft>
                <a:spcPct val="0"/>
              </a:spcAft>
              <a:defRPr sz="2400">
                <a:solidFill>
                  <a:schemeClr val="tx1"/>
                </a:solidFill>
                <a:latin typeface="Times New Roman" charset="0"/>
                <a:ea typeface="ＭＳ Ｐゴシック" charset="0"/>
              </a:defRPr>
            </a:lvl9pPr>
          </a:lstStyle>
          <a:p>
            <a:pPr eaLnBrk="1" hangingPunct="1"/>
            <a:r>
              <a:rPr lang="es-ES" sz="2800" b="1"/>
              <a:t>Tip:</a:t>
            </a:r>
            <a:r>
              <a:rPr lang="es-ES" sz="2800"/>
              <a:t> The Rack Focus can be used to provide additional information in the shot. The focus could be on the subject in the foreground. The focus then racks to the background to show danger coming from behind.</a:t>
            </a:r>
          </a:p>
          <a:p>
            <a:pPr eaLnBrk="1" hangingPunct="1"/>
            <a:endParaRPr lang="es-ES" sz="2800"/>
          </a:p>
        </p:txBody>
      </p:sp>
      <p:pic>
        <p:nvPicPr>
          <p:cNvPr id="31748" name="Picture 16" descr="C:\Documents and Settings\Juan Eduardo\Desktop\MPT Spring 2006\Lectures\Images &amp; Resources\rack03.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7200" y="1219200"/>
            <a:ext cx="3581400" cy="2686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49" name="Picture 17" descr="C:\Documents and Settings\Juan Eduardo\Desktop\MPT Spring 2006\Lectures\Images &amp; Resources\rack04.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53000" y="1257300"/>
            <a:ext cx="3505200" cy="2628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53086094"/>
      </p:ext>
    </p:extLst>
  </p:cSld>
  <p:clrMapOvr>
    <a:masterClrMapping/>
  </p:clrMapOvr>
  <p:transition xmlns:p14="http://schemas.microsoft.com/office/powerpoint/2010/main">
    <p:fade/>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
          <p:cNvSpPr>
            <a:spLocks noGrp="1" noChangeArrowheads="1"/>
          </p:cNvSpPr>
          <p:nvPr>
            <p:ph type="title"/>
          </p:nvPr>
        </p:nvSpPr>
        <p:spPr>
          <a:xfrm>
            <a:off x="685800" y="0"/>
            <a:ext cx="7772400" cy="914400"/>
          </a:xfrm>
        </p:spPr>
        <p:txBody>
          <a:bodyPr/>
          <a:lstStyle/>
          <a:p>
            <a:pPr eaLnBrk="1" hangingPunct="1"/>
            <a:r>
              <a:rPr lang="en-US">
                <a:latin typeface="Arial" charset="0"/>
              </a:rPr>
              <a:t>Rack Focus</a:t>
            </a:r>
          </a:p>
        </p:txBody>
      </p:sp>
      <p:pic>
        <p:nvPicPr>
          <p:cNvPr id="32771" name="Picture 6" descr="C:\Documents and Settings\Juan Eduardo\Desktop\MPT Spring 2006\Lectures\Images &amp; Resources\bed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4800" y="914400"/>
            <a:ext cx="4038600" cy="2584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2772" name="Picture 7" descr="C:\Documents and Settings\Juan Eduardo\Desktop\MPT Spring 2006\Lectures\Images &amp; Resources\bed2.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00600" y="914400"/>
            <a:ext cx="4114800" cy="2601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2773" name="Picture 8" descr="C:\Documents and Settings\Juan Eduardo\Desktop\MPT Spring 2006\Lectures\Images &amp; Resources\bed3.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90800" y="3657600"/>
            <a:ext cx="3886200" cy="2682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166287591"/>
      </p:ext>
    </p:extLst>
  </p:cSld>
  <p:clrMapOvr>
    <a:masterClrMapping/>
  </p:clrMapOvr>
  <p:transition xmlns:p14="http://schemas.microsoft.com/office/powerpoint/2010/main">
    <p:fade/>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Grp="1" noChangeArrowheads="1"/>
          </p:cNvSpPr>
          <p:nvPr>
            <p:ph type="title"/>
          </p:nvPr>
        </p:nvSpPr>
        <p:spPr>
          <a:xfrm>
            <a:off x="685800" y="0"/>
            <a:ext cx="7772400" cy="1143000"/>
          </a:xfrm>
        </p:spPr>
        <p:txBody>
          <a:bodyPr/>
          <a:lstStyle/>
          <a:p>
            <a:pPr eaLnBrk="1" hangingPunct="1"/>
            <a:r>
              <a:rPr lang="en-US">
                <a:latin typeface="Arial" charset="0"/>
              </a:rPr>
              <a:t>Focus</a:t>
            </a:r>
          </a:p>
        </p:txBody>
      </p:sp>
      <p:sp>
        <p:nvSpPr>
          <p:cNvPr id="50179" name="Rectangle 3"/>
          <p:cNvSpPr>
            <a:spLocks noGrp="1" noChangeArrowheads="1"/>
          </p:cNvSpPr>
          <p:nvPr>
            <p:ph type="body" idx="1"/>
          </p:nvPr>
        </p:nvSpPr>
        <p:spPr>
          <a:xfrm>
            <a:off x="228600" y="914400"/>
            <a:ext cx="5257800" cy="5715000"/>
          </a:xfrm>
        </p:spPr>
        <p:txBody>
          <a:bodyPr/>
          <a:lstStyle/>
          <a:p>
            <a:pPr eaLnBrk="1" hangingPunct="1"/>
            <a:r>
              <a:rPr lang="en-US" sz="2800">
                <a:latin typeface="Times New Roman" charset="0"/>
              </a:rPr>
              <a:t>Many studio pedestals have a manual focus control on the panning handle. </a:t>
            </a:r>
          </a:p>
          <a:p>
            <a:pPr eaLnBrk="1" hangingPunct="1"/>
            <a:r>
              <a:rPr lang="en-US" sz="2800">
                <a:latin typeface="Times New Roman" charset="0"/>
              </a:rPr>
              <a:t>Focus is determined by the distance between the camera and the subject. </a:t>
            </a:r>
          </a:p>
          <a:p>
            <a:pPr eaLnBrk="1" hangingPunct="1"/>
            <a:r>
              <a:rPr lang="en-US" sz="2800">
                <a:latin typeface="Times New Roman" charset="0"/>
              </a:rPr>
              <a:t>If both the camera and the subject will be a consistent distance apart, the lens can be preset.</a:t>
            </a:r>
          </a:p>
          <a:p>
            <a:pPr eaLnBrk="1" hangingPunct="1"/>
            <a:r>
              <a:rPr lang="en-US" sz="2800">
                <a:latin typeface="Times New Roman" charset="0"/>
              </a:rPr>
              <a:t>This is done by calibrating the lens.</a:t>
            </a:r>
          </a:p>
          <a:p>
            <a:pPr eaLnBrk="1" hangingPunct="1"/>
            <a:endParaRPr lang="en-US">
              <a:latin typeface="Times New Roman" charset="0"/>
            </a:endParaRPr>
          </a:p>
        </p:txBody>
      </p:sp>
      <p:sp>
        <p:nvSpPr>
          <p:cNvPr id="33796" name="Rectangle 4"/>
          <p:cNvSpPr>
            <a:spLocks noChangeArrowheads="1"/>
          </p:cNvSpPr>
          <p:nvPr/>
        </p:nvSpPr>
        <p:spPr bwMode="auto">
          <a:xfrm>
            <a:off x="5562600" y="3657600"/>
            <a:ext cx="3276600" cy="2895600"/>
          </a:xfrm>
          <a:prstGeom prst="rect">
            <a:avLst/>
          </a:prstGeom>
          <a:solidFill>
            <a:schemeClr val="tx1"/>
          </a:solidFill>
          <a:ln w="9525">
            <a:solidFill>
              <a:schemeClr val="tx1"/>
            </a:solidFill>
            <a:miter lim="800000"/>
            <a:headEnd/>
            <a:tailEnd/>
          </a:ln>
        </p:spPr>
        <p:txBody>
          <a:bodyPr wrap="none" anchor="ctr"/>
          <a:lstStyle/>
          <a:p>
            <a:endParaRPr lang="en-US"/>
          </a:p>
        </p:txBody>
      </p:sp>
      <p:pic>
        <p:nvPicPr>
          <p:cNvPr id="33797" name="Picture 5" descr="manual focus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715000" y="4038600"/>
            <a:ext cx="3028950" cy="2106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3798" name="Picture 6" descr="manual focus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62600" y="533400"/>
            <a:ext cx="3276600" cy="279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611911228"/>
      </p:ext>
    </p:extLst>
  </p:cSld>
  <p:clrMapOvr>
    <a:masterClrMapping/>
  </p:clrMapOvr>
  <p:transition xmlns:p14="http://schemas.microsoft.com/office/powerpoint/2010/main">
    <p:fade/>
  </p:transition>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50179">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50179">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50179">
                                            <p:txEl>
                                              <p:pRg st="2" end="2"/>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50179">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Grp="1" noChangeArrowheads="1"/>
          </p:cNvSpPr>
          <p:nvPr>
            <p:ph type="title"/>
          </p:nvPr>
        </p:nvSpPr>
        <p:spPr>
          <a:xfrm>
            <a:off x="685800" y="0"/>
            <a:ext cx="7772400" cy="1143000"/>
          </a:xfrm>
        </p:spPr>
        <p:txBody>
          <a:bodyPr/>
          <a:lstStyle/>
          <a:p>
            <a:pPr eaLnBrk="1" hangingPunct="1"/>
            <a:r>
              <a:rPr lang="en-US">
                <a:latin typeface="Arial" charset="0"/>
              </a:rPr>
              <a:t>Calibrating the Zoom Lens</a:t>
            </a:r>
          </a:p>
        </p:txBody>
      </p:sp>
      <p:sp>
        <p:nvSpPr>
          <p:cNvPr id="34819" name="Rectangle 3"/>
          <p:cNvSpPr>
            <a:spLocks noGrp="1" noChangeArrowheads="1"/>
          </p:cNvSpPr>
          <p:nvPr>
            <p:ph type="body" idx="1"/>
          </p:nvPr>
        </p:nvSpPr>
        <p:spPr>
          <a:xfrm>
            <a:off x="685800" y="990600"/>
            <a:ext cx="7772400" cy="4648200"/>
          </a:xfrm>
        </p:spPr>
        <p:txBody>
          <a:bodyPr/>
          <a:lstStyle/>
          <a:p>
            <a:pPr eaLnBrk="1" hangingPunct="1"/>
            <a:r>
              <a:rPr lang="en-US">
                <a:latin typeface="Times New Roman" charset="0"/>
              </a:rPr>
              <a:t>1) Set the camera for manual focus.</a:t>
            </a:r>
          </a:p>
          <a:p>
            <a:pPr eaLnBrk="1" hangingPunct="1"/>
            <a:r>
              <a:rPr lang="en-US">
                <a:latin typeface="Times New Roman" charset="0"/>
              </a:rPr>
              <a:t>2) Zoom in all the way on your subject. </a:t>
            </a:r>
          </a:p>
          <a:p>
            <a:pPr eaLnBrk="1" hangingPunct="1"/>
            <a:r>
              <a:rPr lang="en-US">
                <a:latin typeface="Times New Roman" charset="0"/>
              </a:rPr>
              <a:t>3) Get the image into focus and set it.</a:t>
            </a:r>
          </a:p>
          <a:p>
            <a:pPr eaLnBrk="1" hangingPunct="1"/>
            <a:r>
              <a:rPr lang="en-US">
                <a:latin typeface="Times New Roman" charset="0"/>
              </a:rPr>
              <a:t>4) Zoom out.</a:t>
            </a:r>
          </a:p>
          <a:p>
            <a:pPr eaLnBrk="1" hangingPunct="1"/>
            <a:r>
              <a:rPr lang="en-US">
                <a:latin typeface="Times New Roman" charset="0"/>
              </a:rPr>
              <a:t>5) Assuming the camera and subject don</a:t>
            </a:r>
            <a:r>
              <a:rPr lang="ja-JP" altLang="en-US">
                <a:latin typeface="Times New Roman" charset="0"/>
              </a:rPr>
              <a:t>’</a:t>
            </a:r>
            <a:r>
              <a:rPr lang="en-US">
                <a:latin typeface="Times New Roman" charset="0"/>
              </a:rPr>
              <a:t>t move, you should be able to zoom in a and out of the image and maintain constant focus.</a:t>
            </a:r>
          </a:p>
          <a:p>
            <a:pPr eaLnBrk="1" hangingPunct="1"/>
            <a:endParaRPr lang="en-US">
              <a:latin typeface="Times New Roman" charset="0"/>
            </a:endParaRPr>
          </a:p>
        </p:txBody>
      </p:sp>
    </p:spTree>
    <p:extLst>
      <p:ext uri="{BB962C8B-B14F-4D97-AF65-F5344CB8AC3E}">
        <p14:creationId xmlns:p14="http://schemas.microsoft.com/office/powerpoint/2010/main" val="3249046015"/>
      </p:ext>
    </p:extLst>
  </p:cSld>
  <p:clrMapOvr>
    <a:masterClrMapping/>
  </p:clrMapOvr>
  <p:transition xmlns:p14="http://schemas.microsoft.com/office/powerpoint/2010/main">
    <p:fade/>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p:cNvSpPr>
            <a:spLocks noGrp="1" noChangeArrowheads="1"/>
          </p:cNvSpPr>
          <p:nvPr>
            <p:ph type="title"/>
          </p:nvPr>
        </p:nvSpPr>
        <p:spPr>
          <a:xfrm>
            <a:off x="685800" y="0"/>
            <a:ext cx="7772400" cy="1143000"/>
          </a:xfrm>
        </p:spPr>
        <p:txBody>
          <a:bodyPr/>
          <a:lstStyle/>
          <a:p>
            <a:pPr eaLnBrk="1" hangingPunct="1"/>
            <a:r>
              <a:rPr lang="en-US">
                <a:latin typeface="Arial" charset="0"/>
              </a:rPr>
              <a:t>Aperture</a:t>
            </a:r>
          </a:p>
        </p:txBody>
      </p:sp>
      <p:sp>
        <p:nvSpPr>
          <p:cNvPr id="52227" name="Rectangle 3"/>
          <p:cNvSpPr>
            <a:spLocks noGrp="1" noChangeArrowheads="1"/>
          </p:cNvSpPr>
          <p:nvPr>
            <p:ph type="body" idx="1"/>
          </p:nvPr>
        </p:nvSpPr>
        <p:spPr>
          <a:xfrm>
            <a:off x="0" y="1066800"/>
            <a:ext cx="9144000" cy="4114800"/>
          </a:xfrm>
        </p:spPr>
        <p:txBody>
          <a:bodyPr/>
          <a:lstStyle/>
          <a:p>
            <a:pPr eaLnBrk="1" hangingPunct="1"/>
            <a:r>
              <a:rPr lang="en-US" sz="2400">
                <a:latin typeface="Times New Roman" charset="0"/>
              </a:rPr>
              <a:t>As discussed before, an adjustable opening in the lens that allows or constricts light in the camera.</a:t>
            </a:r>
          </a:p>
          <a:p>
            <a:pPr eaLnBrk="1" hangingPunct="1"/>
            <a:r>
              <a:rPr lang="en-US" sz="2400">
                <a:latin typeface="Times New Roman" charset="0"/>
              </a:rPr>
              <a:t>Measured in f-stops.</a:t>
            </a:r>
          </a:p>
          <a:p>
            <a:pPr eaLnBrk="1" hangingPunct="1"/>
            <a:r>
              <a:rPr lang="en-US" sz="2400">
                <a:latin typeface="Times New Roman" charset="0"/>
              </a:rPr>
              <a:t>Most professional cameras allow manual aperture settings on the camera</a:t>
            </a:r>
            <a:r>
              <a:rPr lang="ja-JP" altLang="en-US" sz="2400">
                <a:latin typeface="Times New Roman" charset="0"/>
              </a:rPr>
              <a:t>’</a:t>
            </a:r>
            <a:r>
              <a:rPr lang="en-US" sz="2400">
                <a:latin typeface="Times New Roman" charset="0"/>
              </a:rPr>
              <a:t>s exterior.</a:t>
            </a:r>
          </a:p>
          <a:p>
            <a:pPr eaLnBrk="1" hangingPunct="1"/>
            <a:r>
              <a:rPr lang="en-US" sz="2400">
                <a:latin typeface="Times New Roman" charset="0"/>
              </a:rPr>
              <a:t>Some consumer cameras allow aperture selection in an electronic menu.</a:t>
            </a:r>
          </a:p>
        </p:txBody>
      </p:sp>
      <p:pic>
        <p:nvPicPr>
          <p:cNvPr id="35844" name="Picture 4" descr="aperture setting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4800" y="4038600"/>
            <a:ext cx="8610600" cy="2613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857890895"/>
      </p:ext>
    </p:extLst>
  </p:cSld>
  <p:clrMapOvr>
    <a:masterClrMapping/>
  </p:clrMapOvr>
  <p:transition xmlns:p14="http://schemas.microsoft.com/office/powerpoint/2010/main">
    <p:fade/>
  </p:transition>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52227">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52227">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52227">
                                            <p:txEl>
                                              <p:pRg st="2" end="2"/>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52227">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2"/>
          <p:cNvSpPr>
            <a:spLocks noGrp="1" noChangeArrowheads="1"/>
          </p:cNvSpPr>
          <p:nvPr>
            <p:ph type="title"/>
          </p:nvPr>
        </p:nvSpPr>
        <p:spPr>
          <a:xfrm>
            <a:off x="762000" y="0"/>
            <a:ext cx="7772400" cy="1143000"/>
          </a:xfrm>
        </p:spPr>
        <p:txBody>
          <a:bodyPr/>
          <a:lstStyle/>
          <a:p>
            <a:pPr eaLnBrk="1" hangingPunct="1"/>
            <a:r>
              <a:rPr lang="en-US">
                <a:latin typeface="Arial" charset="0"/>
              </a:rPr>
              <a:t>Shutter Speed</a:t>
            </a:r>
          </a:p>
        </p:txBody>
      </p:sp>
      <p:sp>
        <p:nvSpPr>
          <p:cNvPr id="55299" name="Rectangle 3"/>
          <p:cNvSpPr>
            <a:spLocks noGrp="1" noChangeArrowheads="1"/>
          </p:cNvSpPr>
          <p:nvPr>
            <p:ph type="body" idx="1"/>
          </p:nvPr>
        </p:nvSpPr>
        <p:spPr>
          <a:xfrm>
            <a:off x="685800" y="1066800"/>
            <a:ext cx="5867400" cy="5029200"/>
          </a:xfrm>
        </p:spPr>
        <p:txBody>
          <a:bodyPr/>
          <a:lstStyle/>
          <a:p>
            <a:pPr eaLnBrk="1" hangingPunct="1"/>
            <a:r>
              <a:rPr lang="en-US">
                <a:latin typeface="Times New Roman" charset="0"/>
              </a:rPr>
              <a:t>The shutter speed can be changed to prevent more light from coming into the lens or to alter the way moving objects are being shot.</a:t>
            </a:r>
          </a:p>
          <a:p>
            <a:pPr eaLnBrk="1" hangingPunct="1"/>
            <a:r>
              <a:rPr lang="en-US">
                <a:latin typeface="Times New Roman" charset="0"/>
              </a:rPr>
              <a:t>Shutter speed is measure in fractions of a second.</a:t>
            </a:r>
          </a:p>
          <a:p>
            <a:pPr eaLnBrk="1" hangingPunct="1"/>
            <a:r>
              <a:rPr lang="en-US">
                <a:latin typeface="Times New Roman" charset="0"/>
              </a:rPr>
              <a:t>The longer the shutter is </a:t>
            </a:r>
            <a:r>
              <a:rPr lang="ja-JP" altLang="en-US">
                <a:latin typeface="Times New Roman" charset="0"/>
              </a:rPr>
              <a:t>“</a:t>
            </a:r>
            <a:r>
              <a:rPr lang="en-US">
                <a:latin typeface="Times New Roman" charset="0"/>
              </a:rPr>
              <a:t>open</a:t>
            </a:r>
            <a:r>
              <a:rPr lang="ja-JP" altLang="en-US">
                <a:latin typeface="Times New Roman" charset="0"/>
              </a:rPr>
              <a:t>”</a:t>
            </a:r>
            <a:r>
              <a:rPr lang="en-US">
                <a:latin typeface="Times New Roman" charset="0"/>
              </a:rPr>
              <a:t> the more light is being let in.</a:t>
            </a:r>
          </a:p>
          <a:p>
            <a:pPr eaLnBrk="1" hangingPunct="1"/>
            <a:endParaRPr lang="en-US">
              <a:latin typeface="Times New Roman" charset="0"/>
            </a:endParaRPr>
          </a:p>
        </p:txBody>
      </p:sp>
      <p:pic>
        <p:nvPicPr>
          <p:cNvPr id="36868" name="Picture 4" descr="shutter speed"/>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010400" y="1066800"/>
            <a:ext cx="1654175" cy="495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141441499"/>
      </p:ext>
    </p:extLst>
  </p:cSld>
  <p:clrMapOvr>
    <a:masterClrMapping/>
  </p:clrMapOvr>
  <p:transition xmlns:p14="http://schemas.microsoft.com/office/powerpoint/2010/main">
    <p:fade/>
  </p:transition>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55299">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55299">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55299">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2"/>
          <p:cNvSpPr>
            <a:spLocks noGrp="1" noChangeArrowheads="1"/>
          </p:cNvSpPr>
          <p:nvPr>
            <p:ph type="title"/>
          </p:nvPr>
        </p:nvSpPr>
        <p:spPr>
          <a:xfrm>
            <a:off x="685800" y="0"/>
            <a:ext cx="7772400" cy="1143000"/>
          </a:xfrm>
        </p:spPr>
        <p:txBody>
          <a:bodyPr/>
          <a:lstStyle/>
          <a:p>
            <a:pPr eaLnBrk="1" hangingPunct="1"/>
            <a:r>
              <a:rPr lang="en-US">
                <a:latin typeface="Arial" charset="0"/>
              </a:rPr>
              <a:t>Zooming</a:t>
            </a:r>
          </a:p>
        </p:txBody>
      </p:sp>
      <p:sp>
        <p:nvSpPr>
          <p:cNvPr id="37891" name="Rectangle 3"/>
          <p:cNvSpPr>
            <a:spLocks noGrp="1" noChangeArrowheads="1"/>
          </p:cNvSpPr>
          <p:nvPr>
            <p:ph type="body" idx="1"/>
          </p:nvPr>
        </p:nvSpPr>
        <p:spPr>
          <a:xfrm>
            <a:off x="762000" y="914400"/>
            <a:ext cx="7772400" cy="4114800"/>
          </a:xfrm>
        </p:spPr>
        <p:txBody>
          <a:bodyPr/>
          <a:lstStyle/>
          <a:p>
            <a:pPr eaLnBrk="1" hangingPunct="1"/>
            <a:r>
              <a:rPr lang="en-US">
                <a:latin typeface="Times New Roman" charset="0"/>
              </a:rPr>
              <a:t>Can take the image from a wide shot to a close up or close to wide. </a:t>
            </a:r>
          </a:p>
          <a:p>
            <a:pPr eaLnBrk="1" hangingPunct="1"/>
            <a:endParaRPr lang="en-US">
              <a:latin typeface="Times New Roman" charset="0"/>
            </a:endParaRPr>
          </a:p>
          <a:p>
            <a:pPr eaLnBrk="1" hangingPunct="1"/>
            <a:r>
              <a:rPr lang="en-US">
                <a:latin typeface="Times New Roman" charset="0"/>
              </a:rPr>
              <a:t>Avoid erratic zooming. </a:t>
            </a:r>
          </a:p>
          <a:p>
            <a:pPr eaLnBrk="1" hangingPunct="1">
              <a:buFont typeface="Wingdings" charset="0"/>
              <a:buNone/>
            </a:pPr>
            <a:endParaRPr lang="en-US">
              <a:latin typeface="Times New Roman" charset="0"/>
            </a:endParaRPr>
          </a:p>
          <a:p>
            <a:pPr eaLnBrk="1" hangingPunct="1">
              <a:buFont typeface="Wingdings" charset="0"/>
              <a:buNone/>
            </a:pPr>
            <a:r>
              <a:rPr lang="en-US">
                <a:latin typeface="Times New Roman" charset="0"/>
              </a:rPr>
              <a:t>Can change the focus on an object or the depth of field.</a:t>
            </a:r>
          </a:p>
          <a:p>
            <a:pPr eaLnBrk="1" hangingPunct="1"/>
            <a:endParaRPr lang="en-US">
              <a:latin typeface="Times New Roman" charset="0"/>
            </a:endParaRPr>
          </a:p>
        </p:txBody>
      </p:sp>
      <p:pic>
        <p:nvPicPr>
          <p:cNvPr id="37892" name="Picture 4" descr="C:\My Documents\MPT\Fall 2004\photos\September 1\zoomlens.bmp"/>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791200" y="1981200"/>
            <a:ext cx="2628900" cy="1417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919355025"/>
      </p:ext>
    </p:extLst>
  </p:cSld>
  <p:clrMapOvr>
    <a:masterClrMapping/>
  </p:clrMapOvr>
  <p:transition xmlns:p14="http://schemas.microsoft.com/office/powerpoint/2010/main">
    <p:fade/>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2"/>
          <p:cNvSpPr>
            <a:spLocks noGrp="1" noChangeArrowheads="1"/>
          </p:cNvSpPr>
          <p:nvPr>
            <p:ph type="title"/>
          </p:nvPr>
        </p:nvSpPr>
        <p:spPr>
          <a:xfrm>
            <a:off x="685800" y="0"/>
            <a:ext cx="7772400" cy="1143000"/>
          </a:xfrm>
        </p:spPr>
        <p:txBody>
          <a:bodyPr/>
          <a:lstStyle/>
          <a:p>
            <a:pPr eaLnBrk="1" hangingPunct="1"/>
            <a:r>
              <a:rPr lang="en-US">
                <a:latin typeface="Arial" charset="0"/>
              </a:rPr>
              <a:t>Camera Care</a:t>
            </a:r>
          </a:p>
        </p:txBody>
      </p:sp>
      <p:sp>
        <p:nvSpPr>
          <p:cNvPr id="54275" name="Rectangle 3"/>
          <p:cNvSpPr>
            <a:spLocks noGrp="1" noChangeArrowheads="1"/>
          </p:cNvSpPr>
          <p:nvPr>
            <p:ph type="body" idx="1"/>
          </p:nvPr>
        </p:nvSpPr>
        <p:spPr>
          <a:xfrm>
            <a:off x="152400" y="2743200"/>
            <a:ext cx="8991600" cy="3200400"/>
          </a:xfrm>
        </p:spPr>
        <p:txBody>
          <a:bodyPr>
            <a:normAutofit lnSpcReduction="10000"/>
          </a:bodyPr>
          <a:lstStyle/>
          <a:p>
            <a:pPr eaLnBrk="1" hangingPunct="1">
              <a:lnSpc>
                <a:spcPct val="90000"/>
              </a:lnSpc>
            </a:pPr>
            <a:r>
              <a:rPr lang="en-US" sz="2800">
                <a:latin typeface="Times New Roman" charset="0"/>
              </a:rPr>
              <a:t>Keep it dry.</a:t>
            </a:r>
          </a:p>
          <a:p>
            <a:pPr eaLnBrk="1" hangingPunct="1">
              <a:lnSpc>
                <a:spcPct val="90000"/>
              </a:lnSpc>
            </a:pPr>
            <a:r>
              <a:rPr lang="en-US" sz="2800">
                <a:latin typeface="Times New Roman" charset="0"/>
              </a:rPr>
              <a:t>Keep it at room temperature.</a:t>
            </a:r>
          </a:p>
          <a:p>
            <a:pPr eaLnBrk="1" hangingPunct="1">
              <a:lnSpc>
                <a:spcPct val="90000"/>
              </a:lnSpc>
            </a:pPr>
            <a:r>
              <a:rPr lang="en-US" sz="2800">
                <a:latin typeface="Times New Roman" charset="0"/>
              </a:rPr>
              <a:t>Keep in in the carrying case when not in use.</a:t>
            </a:r>
          </a:p>
          <a:p>
            <a:pPr eaLnBrk="1" hangingPunct="1">
              <a:lnSpc>
                <a:spcPct val="90000"/>
              </a:lnSpc>
            </a:pPr>
            <a:r>
              <a:rPr lang="en-US" sz="2800">
                <a:latin typeface="Times New Roman" charset="0"/>
              </a:rPr>
              <a:t>Don</a:t>
            </a:r>
            <a:r>
              <a:rPr lang="ja-JP" altLang="en-US" sz="2800">
                <a:latin typeface="Times New Roman" charset="0"/>
              </a:rPr>
              <a:t>’</a:t>
            </a:r>
            <a:r>
              <a:rPr lang="en-US" sz="2800">
                <a:latin typeface="Times New Roman" charset="0"/>
              </a:rPr>
              <a:t>t leave it alone on the tripod.</a:t>
            </a:r>
          </a:p>
          <a:p>
            <a:pPr eaLnBrk="1" hangingPunct="1">
              <a:lnSpc>
                <a:spcPct val="90000"/>
              </a:lnSpc>
            </a:pPr>
            <a:r>
              <a:rPr lang="en-US" sz="2800">
                <a:latin typeface="Times New Roman" charset="0"/>
              </a:rPr>
              <a:t>Don</a:t>
            </a:r>
            <a:r>
              <a:rPr lang="ja-JP" altLang="en-US" sz="2800">
                <a:latin typeface="Times New Roman" charset="0"/>
              </a:rPr>
              <a:t>’</a:t>
            </a:r>
            <a:r>
              <a:rPr lang="en-US" sz="2800">
                <a:latin typeface="Times New Roman" charset="0"/>
              </a:rPr>
              <a:t>t touch the lens.</a:t>
            </a:r>
          </a:p>
          <a:p>
            <a:pPr eaLnBrk="1" hangingPunct="1">
              <a:lnSpc>
                <a:spcPct val="90000"/>
              </a:lnSpc>
            </a:pPr>
            <a:r>
              <a:rPr lang="en-US" sz="2800">
                <a:latin typeface="Times New Roman" charset="0"/>
              </a:rPr>
              <a:t> Please don</a:t>
            </a:r>
            <a:r>
              <a:rPr lang="ja-JP" altLang="en-US" sz="2800">
                <a:latin typeface="Times New Roman" charset="0"/>
              </a:rPr>
              <a:t>’</a:t>
            </a:r>
            <a:r>
              <a:rPr lang="en-US" sz="2800">
                <a:latin typeface="Times New Roman" charset="0"/>
              </a:rPr>
              <a:t>t drop it.</a:t>
            </a:r>
          </a:p>
          <a:p>
            <a:pPr eaLnBrk="1" hangingPunct="1">
              <a:lnSpc>
                <a:spcPct val="90000"/>
              </a:lnSpc>
            </a:pPr>
            <a:r>
              <a:rPr lang="en-US" sz="2800">
                <a:latin typeface="Times New Roman" charset="0"/>
              </a:rPr>
              <a:t>For the love of God, don</a:t>
            </a:r>
            <a:r>
              <a:rPr lang="ja-JP" altLang="en-US" sz="2800">
                <a:latin typeface="Times New Roman" charset="0"/>
              </a:rPr>
              <a:t>’</a:t>
            </a:r>
            <a:r>
              <a:rPr lang="en-US" sz="2800">
                <a:latin typeface="Times New Roman" charset="0"/>
              </a:rPr>
              <a:t>t drop it.</a:t>
            </a:r>
          </a:p>
          <a:p>
            <a:pPr eaLnBrk="1" hangingPunct="1">
              <a:lnSpc>
                <a:spcPct val="90000"/>
              </a:lnSpc>
              <a:buFont typeface="Wingdings" charset="0"/>
              <a:buNone/>
            </a:pPr>
            <a:endParaRPr lang="en-US" sz="2800">
              <a:latin typeface="Times New Roman" charset="0"/>
            </a:endParaRPr>
          </a:p>
          <a:p>
            <a:pPr eaLnBrk="1" hangingPunct="1">
              <a:lnSpc>
                <a:spcPct val="90000"/>
              </a:lnSpc>
            </a:pPr>
            <a:endParaRPr lang="en-US" sz="2800">
              <a:latin typeface="Times New Roman" charset="0"/>
            </a:endParaRPr>
          </a:p>
        </p:txBody>
      </p:sp>
      <p:pic>
        <p:nvPicPr>
          <p:cNvPr id="38916" name="Picture 4" descr="Camera-care-set"/>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953000" y="1116013"/>
            <a:ext cx="3505200" cy="2541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578259275"/>
      </p:ext>
    </p:extLst>
  </p:cSld>
  <p:clrMapOvr>
    <a:masterClrMapping/>
  </p:clrMapOvr>
  <p:transition xmlns:p14="http://schemas.microsoft.com/office/powerpoint/2010/main">
    <p:fade/>
  </p:transition>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54275">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54275">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54275">
                                            <p:txEl>
                                              <p:pRg st="2" end="2"/>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54275">
                                            <p:txEl>
                                              <p:pRg st="3" end="3"/>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nodeType="clickEffect">
                                  <p:stCondLst>
                                    <p:cond delay="0"/>
                                  </p:stCondLst>
                                  <p:childTnLst>
                                    <p:set>
                                      <p:cBhvr>
                                        <p:cTn id="22" dur="1" fill="hold">
                                          <p:stCondLst>
                                            <p:cond delay="0"/>
                                          </p:stCondLst>
                                        </p:cTn>
                                        <p:tgtEl>
                                          <p:spTgt spid="54275">
                                            <p:txEl>
                                              <p:pRg st="4" end="4"/>
                                            </p:txEl>
                                          </p:spTgt>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1" presetClass="entr" presetSubtype="0" fill="hold" nodeType="clickEffect">
                                  <p:stCondLst>
                                    <p:cond delay="0"/>
                                  </p:stCondLst>
                                  <p:childTnLst>
                                    <p:set>
                                      <p:cBhvr>
                                        <p:cTn id="26" dur="1" fill="hold">
                                          <p:stCondLst>
                                            <p:cond delay="0"/>
                                          </p:stCondLst>
                                        </p:cTn>
                                        <p:tgtEl>
                                          <p:spTgt spid="54275">
                                            <p:txEl>
                                              <p:pRg st="5" end="5"/>
                                            </p:txEl>
                                          </p:spTgt>
                                        </p:tgtEl>
                                        <p:attrNameLst>
                                          <p:attrName>style.visibility</p:attrName>
                                        </p:attrNameLst>
                                      </p:cBhvr>
                                      <p:to>
                                        <p:strVal val="visible"/>
                                      </p:to>
                                    </p:set>
                                  </p:childTnLst>
                                </p:cTn>
                              </p:par>
                            </p:childTnLst>
                          </p:cTn>
                        </p:par>
                      </p:childTnLst>
                    </p:cTn>
                  </p:par>
                  <p:par>
                    <p:cTn id="27" fill="hold" nodeType="clickPar">
                      <p:stCondLst>
                        <p:cond delay="indefinite"/>
                      </p:stCondLst>
                      <p:childTnLst>
                        <p:par>
                          <p:cTn id="28" fill="hold" nodeType="withGroup">
                            <p:stCondLst>
                              <p:cond delay="0"/>
                            </p:stCondLst>
                            <p:childTnLst>
                              <p:par>
                                <p:cTn id="29" presetID="1" presetClass="entr" presetSubtype="0" fill="hold" nodeType="clickEffect">
                                  <p:stCondLst>
                                    <p:cond delay="0"/>
                                  </p:stCondLst>
                                  <p:childTnLst>
                                    <p:set>
                                      <p:cBhvr>
                                        <p:cTn id="30" dur="1" fill="hold">
                                          <p:stCondLst>
                                            <p:cond delay="0"/>
                                          </p:stCondLst>
                                        </p:cTn>
                                        <p:tgtEl>
                                          <p:spTgt spid="54275">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pPr eaLnBrk="1" hangingPunct="1"/>
            <a:r>
              <a:rPr lang="en-US">
                <a:latin typeface="Arial" charset="0"/>
              </a:rPr>
              <a:t>Pan</a:t>
            </a:r>
          </a:p>
        </p:txBody>
      </p:sp>
      <p:sp>
        <p:nvSpPr>
          <p:cNvPr id="5123" name="Rectangle 3"/>
          <p:cNvSpPr>
            <a:spLocks noGrp="1" noChangeArrowheads="1"/>
          </p:cNvSpPr>
          <p:nvPr>
            <p:ph type="body" idx="1"/>
          </p:nvPr>
        </p:nvSpPr>
        <p:spPr/>
        <p:txBody>
          <a:bodyPr/>
          <a:lstStyle/>
          <a:p>
            <a:pPr eaLnBrk="1" hangingPunct="1"/>
            <a:r>
              <a:rPr lang="en-US">
                <a:latin typeface="Times New Roman" charset="0"/>
              </a:rPr>
              <a:t>A shot taken moving on a horizontal plane (from left to right, right to). If you want to show a Frisbee flying across a field, you might use this shot to follow the Frisbee from one person to another.</a:t>
            </a:r>
          </a:p>
          <a:p>
            <a:pPr eaLnBrk="1" hangingPunct="1"/>
            <a:r>
              <a:rPr lang="en-US">
                <a:latin typeface="Times New Roman" charset="0"/>
              </a:rPr>
              <a:t> Pan Right (clockwise) / Pan Left (counter clockwise).</a:t>
            </a:r>
          </a:p>
          <a:p>
            <a:pPr eaLnBrk="1" hangingPunct="1"/>
            <a:endParaRPr lang="en-US">
              <a:latin typeface="Times New Roman" charset="0"/>
            </a:endParaRPr>
          </a:p>
        </p:txBody>
      </p:sp>
    </p:spTree>
    <p:extLst>
      <p:ext uri="{BB962C8B-B14F-4D97-AF65-F5344CB8AC3E}">
        <p14:creationId xmlns:p14="http://schemas.microsoft.com/office/powerpoint/2010/main" val="2591003435"/>
      </p:ext>
    </p:extLst>
  </p:cSld>
  <p:clrMapOvr>
    <a:masterClrMapping/>
  </p:clrMapOvr>
  <p:transition xmlns:p14="http://schemas.microsoft.com/office/powerpoint/2010/main">
    <p:fad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ChangeArrowheads="1"/>
          </p:cNvSpPr>
          <p:nvPr>
            <p:ph type="title"/>
          </p:nvPr>
        </p:nvSpPr>
        <p:spPr/>
        <p:txBody>
          <a:bodyPr/>
          <a:lstStyle/>
          <a:p>
            <a:pPr eaLnBrk="1" hangingPunct="1"/>
            <a:r>
              <a:rPr lang="en-US">
                <a:latin typeface="Arial" charset="0"/>
              </a:rPr>
              <a:t>Cant</a:t>
            </a:r>
          </a:p>
        </p:txBody>
      </p:sp>
      <p:sp>
        <p:nvSpPr>
          <p:cNvPr id="31747" name="Rectangle 3"/>
          <p:cNvSpPr>
            <a:spLocks noGrp="1" noChangeArrowheads="1"/>
          </p:cNvSpPr>
          <p:nvPr>
            <p:ph type="body" idx="1"/>
          </p:nvPr>
        </p:nvSpPr>
        <p:spPr/>
        <p:txBody>
          <a:bodyPr/>
          <a:lstStyle/>
          <a:p>
            <a:pPr eaLnBrk="1" hangingPunct="1"/>
            <a:r>
              <a:rPr lang="en-US">
                <a:latin typeface="Times New Roman" charset="0"/>
              </a:rPr>
              <a:t>Tilting the camera sideways on the camera person</a:t>
            </a:r>
            <a:r>
              <a:rPr lang="ja-JP" altLang="en-US">
                <a:latin typeface="Times New Roman" charset="0"/>
              </a:rPr>
              <a:t>’</a:t>
            </a:r>
            <a:r>
              <a:rPr lang="en-US">
                <a:latin typeface="Times New Roman" charset="0"/>
              </a:rPr>
              <a:t>s shoulder.</a:t>
            </a:r>
          </a:p>
          <a:p>
            <a:pPr eaLnBrk="1" hangingPunct="1"/>
            <a:r>
              <a:rPr lang="en-US">
                <a:latin typeface="Times New Roman" charset="0"/>
              </a:rPr>
              <a:t> A Cant alters the horizon line.</a:t>
            </a:r>
          </a:p>
          <a:p>
            <a:pPr eaLnBrk="1" hangingPunct="1"/>
            <a:r>
              <a:rPr lang="en-US">
                <a:latin typeface="Times New Roman" charset="0"/>
              </a:rPr>
              <a:t>Can not be performed using a tripod or a camera mount. </a:t>
            </a:r>
          </a:p>
          <a:p>
            <a:pPr eaLnBrk="1" hangingPunct="1"/>
            <a:r>
              <a:rPr lang="en-US">
                <a:latin typeface="Times New Roman" charset="0"/>
              </a:rPr>
              <a:t> Cant left/ Cant right.</a:t>
            </a:r>
          </a:p>
        </p:txBody>
      </p:sp>
    </p:spTree>
    <p:extLst>
      <p:ext uri="{BB962C8B-B14F-4D97-AF65-F5344CB8AC3E}">
        <p14:creationId xmlns:p14="http://schemas.microsoft.com/office/powerpoint/2010/main" val="824292082"/>
      </p:ext>
    </p:extLst>
  </p:cSld>
  <p:clrMapOvr>
    <a:masterClrMapping/>
  </p:clrMapOvr>
  <p:transition xmlns:p14="http://schemas.microsoft.com/office/powerpoint/2010/main">
    <p:fade/>
  </p:transition>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31747">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31747">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31747">
                                            <p:txEl>
                                              <p:pRg st="2" end="2"/>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31747">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ChangeArrowheads="1"/>
          </p:cNvSpPr>
          <p:nvPr>
            <p:ph type="title"/>
          </p:nvPr>
        </p:nvSpPr>
        <p:spPr>
          <a:xfrm>
            <a:off x="685800" y="0"/>
            <a:ext cx="7772400" cy="1143000"/>
          </a:xfrm>
        </p:spPr>
        <p:txBody>
          <a:bodyPr/>
          <a:lstStyle/>
          <a:p>
            <a:pPr eaLnBrk="1" hangingPunct="1"/>
            <a:r>
              <a:rPr lang="en-US">
                <a:latin typeface="Arial" charset="0"/>
              </a:rPr>
              <a:t>Pedestal</a:t>
            </a:r>
          </a:p>
        </p:txBody>
      </p:sp>
      <p:sp>
        <p:nvSpPr>
          <p:cNvPr id="7171" name="Rectangle 3"/>
          <p:cNvSpPr>
            <a:spLocks noGrp="1" noChangeArrowheads="1"/>
          </p:cNvSpPr>
          <p:nvPr>
            <p:ph type="body" idx="1"/>
          </p:nvPr>
        </p:nvSpPr>
        <p:spPr>
          <a:xfrm>
            <a:off x="381000" y="914400"/>
            <a:ext cx="7772400" cy="4114800"/>
          </a:xfrm>
        </p:spPr>
        <p:txBody>
          <a:bodyPr/>
          <a:lstStyle/>
          <a:p>
            <a:pPr eaLnBrk="1" hangingPunct="1"/>
            <a:r>
              <a:rPr lang="en-US">
                <a:latin typeface="Times New Roman" charset="0"/>
              </a:rPr>
              <a:t>Elevating or lowering the camera on the center column of the tripod or studio pedestal. </a:t>
            </a:r>
          </a:p>
          <a:p>
            <a:pPr eaLnBrk="1" hangingPunct="1"/>
            <a:r>
              <a:rPr lang="en-US">
                <a:latin typeface="Times New Roman" charset="0"/>
              </a:rPr>
              <a:t> Pedestal up / Pedestal down</a:t>
            </a:r>
          </a:p>
        </p:txBody>
      </p:sp>
      <p:pic>
        <p:nvPicPr>
          <p:cNvPr id="7172" name="Picture 4" descr="C:\My Documents\MPT\Fall 2004\photos\September 1\pedestal.gif"/>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638800" y="2286000"/>
            <a:ext cx="3143250" cy="419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262838928"/>
      </p:ext>
    </p:extLst>
  </p:cSld>
  <p:clrMapOvr>
    <a:masterClrMapping/>
  </p:clrMapOvr>
  <p:transition xmlns:p14="http://schemas.microsoft.com/office/powerpoint/2010/main">
    <p:fad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ChangeArrowheads="1"/>
          </p:cNvSpPr>
          <p:nvPr>
            <p:ph type="title"/>
          </p:nvPr>
        </p:nvSpPr>
        <p:spPr>
          <a:xfrm>
            <a:off x="685800" y="0"/>
            <a:ext cx="7772400" cy="1143000"/>
          </a:xfrm>
        </p:spPr>
        <p:txBody>
          <a:bodyPr/>
          <a:lstStyle/>
          <a:p>
            <a:pPr eaLnBrk="1" hangingPunct="1"/>
            <a:r>
              <a:rPr lang="en-US">
                <a:latin typeface="Arial" charset="0"/>
              </a:rPr>
              <a:t>Dolly</a:t>
            </a:r>
          </a:p>
        </p:txBody>
      </p:sp>
      <p:sp>
        <p:nvSpPr>
          <p:cNvPr id="8195" name="Rectangle 3"/>
          <p:cNvSpPr>
            <a:spLocks noGrp="1" noChangeArrowheads="1"/>
          </p:cNvSpPr>
          <p:nvPr>
            <p:ph type="body" idx="1"/>
          </p:nvPr>
        </p:nvSpPr>
        <p:spPr>
          <a:xfrm>
            <a:off x="762000" y="914400"/>
            <a:ext cx="7772400" cy="4114800"/>
          </a:xfrm>
        </p:spPr>
        <p:txBody>
          <a:bodyPr/>
          <a:lstStyle/>
          <a:p>
            <a:pPr eaLnBrk="1" hangingPunct="1"/>
            <a:r>
              <a:rPr lang="en-US">
                <a:latin typeface="Times New Roman" charset="0"/>
              </a:rPr>
              <a:t>Using a mobile camera mount to move toward or away from your subject. </a:t>
            </a:r>
          </a:p>
          <a:p>
            <a:pPr eaLnBrk="1" hangingPunct="1"/>
            <a:r>
              <a:rPr lang="en-US">
                <a:latin typeface="Times New Roman" charset="0"/>
              </a:rPr>
              <a:t>Dolly in: Moving toward the subject. </a:t>
            </a:r>
          </a:p>
          <a:p>
            <a:pPr eaLnBrk="1" hangingPunct="1"/>
            <a:r>
              <a:rPr lang="en-US">
                <a:latin typeface="Times New Roman" charset="0"/>
              </a:rPr>
              <a:t>Dolly out: Moving away from the subject.</a:t>
            </a:r>
          </a:p>
        </p:txBody>
      </p:sp>
      <p:pic>
        <p:nvPicPr>
          <p:cNvPr id="8196" name="Picture 4" descr="C:\My Documents\MPT\Fall 2004\photos\September 1\dolly.gif"/>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743200" y="3200400"/>
            <a:ext cx="3752850" cy="3413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085058688"/>
      </p:ext>
    </p:extLst>
  </p:cSld>
  <p:clrMapOvr>
    <a:masterClrMapping/>
  </p:clrMapOvr>
  <p:transition xmlns:p14="http://schemas.microsoft.com/office/powerpoint/2010/main">
    <p:fad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ChangeArrowheads="1"/>
          </p:cNvSpPr>
          <p:nvPr>
            <p:ph type="title"/>
          </p:nvPr>
        </p:nvSpPr>
        <p:spPr/>
        <p:txBody>
          <a:bodyPr/>
          <a:lstStyle/>
          <a:p>
            <a:pPr eaLnBrk="1" hangingPunct="1"/>
            <a:r>
              <a:rPr lang="en-US">
                <a:latin typeface="Arial" charset="0"/>
              </a:rPr>
              <a:t>Truck or Track</a:t>
            </a:r>
          </a:p>
        </p:txBody>
      </p:sp>
      <p:sp>
        <p:nvSpPr>
          <p:cNvPr id="9219" name="Rectangle 3"/>
          <p:cNvSpPr>
            <a:spLocks noGrp="1" noChangeArrowheads="1"/>
          </p:cNvSpPr>
          <p:nvPr>
            <p:ph type="body" idx="1"/>
          </p:nvPr>
        </p:nvSpPr>
        <p:spPr/>
        <p:txBody>
          <a:bodyPr/>
          <a:lstStyle/>
          <a:p>
            <a:pPr eaLnBrk="1" hangingPunct="1"/>
            <a:r>
              <a:rPr lang="en-US">
                <a:latin typeface="Times New Roman" charset="0"/>
              </a:rPr>
              <a:t>Moving the camera on a lateral line, left or right, while keeping the lens pointed in the same direction.</a:t>
            </a:r>
          </a:p>
          <a:p>
            <a:pPr eaLnBrk="1" hangingPunct="1"/>
            <a:r>
              <a:rPr lang="en-US">
                <a:latin typeface="Times New Roman" charset="0"/>
              </a:rPr>
              <a:t>Think of the subject walking down the street and the camera following, as if walked next to the actor.</a:t>
            </a:r>
          </a:p>
          <a:p>
            <a:pPr eaLnBrk="1" hangingPunct="1"/>
            <a:r>
              <a:rPr lang="en-US">
                <a:latin typeface="Times New Roman" charset="0"/>
              </a:rPr>
              <a:t> Track left / Track right</a:t>
            </a:r>
          </a:p>
        </p:txBody>
      </p:sp>
    </p:spTree>
    <p:extLst>
      <p:ext uri="{BB962C8B-B14F-4D97-AF65-F5344CB8AC3E}">
        <p14:creationId xmlns:p14="http://schemas.microsoft.com/office/powerpoint/2010/main" val="1822868103"/>
      </p:ext>
    </p:extLst>
  </p:cSld>
  <p:clrMapOvr>
    <a:masterClrMapping/>
  </p:clrMapOvr>
  <p:transition xmlns:p14="http://schemas.microsoft.com/office/powerpoint/2010/main">
    <p:fad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title"/>
          </p:nvPr>
        </p:nvSpPr>
        <p:spPr/>
        <p:txBody>
          <a:bodyPr/>
          <a:lstStyle/>
          <a:p>
            <a:pPr eaLnBrk="1" hangingPunct="1"/>
            <a:r>
              <a:rPr lang="en-US">
                <a:latin typeface="Arial" charset="0"/>
              </a:rPr>
              <a:t>Arc</a:t>
            </a:r>
          </a:p>
        </p:txBody>
      </p:sp>
      <p:sp>
        <p:nvSpPr>
          <p:cNvPr id="10243" name="Rectangle 3"/>
          <p:cNvSpPr>
            <a:spLocks noGrp="1" noChangeArrowheads="1"/>
          </p:cNvSpPr>
          <p:nvPr>
            <p:ph type="body" idx="1"/>
          </p:nvPr>
        </p:nvSpPr>
        <p:spPr/>
        <p:txBody>
          <a:bodyPr/>
          <a:lstStyle/>
          <a:p>
            <a:pPr eaLnBrk="1" hangingPunct="1"/>
            <a:r>
              <a:rPr lang="en-US">
                <a:latin typeface="Times New Roman" charset="0"/>
              </a:rPr>
              <a:t>Moving the camera on a curved dolly track or truck movement. </a:t>
            </a:r>
          </a:p>
          <a:p>
            <a:pPr eaLnBrk="1" hangingPunct="1"/>
            <a:r>
              <a:rPr lang="en-US">
                <a:latin typeface="Times New Roman" charset="0"/>
              </a:rPr>
              <a:t>Think of a train on a crescent-shaped track.</a:t>
            </a:r>
          </a:p>
          <a:p>
            <a:pPr eaLnBrk="1" hangingPunct="1"/>
            <a:r>
              <a:rPr lang="en-US">
                <a:latin typeface="Times New Roman" charset="0"/>
              </a:rPr>
              <a:t> Arc right / Arc left</a:t>
            </a:r>
          </a:p>
        </p:txBody>
      </p:sp>
    </p:spTree>
    <p:extLst>
      <p:ext uri="{BB962C8B-B14F-4D97-AF65-F5344CB8AC3E}">
        <p14:creationId xmlns:p14="http://schemas.microsoft.com/office/powerpoint/2010/main" val="3630415766"/>
      </p:ext>
    </p:extLst>
  </p:cSld>
  <p:clrMapOvr>
    <a:masterClrMapping/>
  </p:clrMapOvr>
  <p:transition xmlns:p14="http://schemas.microsoft.com/office/powerpoint/2010/main">
    <p:fade/>
  </p:transition>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txDef>
      <a:spPr>
        <a:noFill/>
      </a:spPr>
      <a:bodyPr wrap="square" rtlCol="0">
        <a:spAutoFit/>
      </a:bodyPr>
      <a:lstStyle>
        <a:defPPr algn="ctr">
          <a:defRPr dirty="0" smtClean="0">
            <a:solidFill>
              <a:srgbClr val="000090"/>
            </a:solidFill>
          </a:defRPr>
        </a:defPPr>
      </a:lstStyle>
    </a:tx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160</TotalTime>
  <Words>1549</Words>
  <Application>Microsoft Macintosh PowerPoint</Application>
  <PresentationFormat>On-screen Show (4:3)</PresentationFormat>
  <Paragraphs>158</Paragraphs>
  <Slides>37</Slides>
  <Notes>1</Notes>
  <HiddenSlides>0</HiddenSlides>
  <MMClips>0</MMClips>
  <ScaleCrop>false</ScaleCrop>
  <HeadingPairs>
    <vt:vector size="4" baseType="variant">
      <vt:variant>
        <vt:lpstr>Theme</vt:lpstr>
      </vt:variant>
      <vt:variant>
        <vt:i4>1</vt:i4>
      </vt:variant>
      <vt:variant>
        <vt:lpstr>Slide Titles</vt:lpstr>
      </vt:variant>
      <vt:variant>
        <vt:i4>37</vt:i4>
      </vt:variant>
    </vt:vector>
  </HeadingPairs>
  <TitlesOfParts>
    <vt:vector size="38" baseType="lpstr">
      <vt:lpstr>Office Theme</vt:lpstr>
      <vt:lpstr>Camera Movements</vt:lpstr>
      <vt:lpstr>Camera Movements</vt:lpstr>
      <vt:lpstr>Tilt</vt:lpstr>
      <vt:lpstr>Pan</vt:lpstr>
      <vt:lpstr>Cant</vt:lpstr>
      <vt:lpstr>Pedestal</vt:lpstr>
      <vt:lpstr>Dolly</vt:lpstr>
      <vt:lpstr>Truck or Track</vt:lpstr>
      <vt:lpstr>Arc</vt:lpstr>
      <vt:lpstr>Crane or Boom</vt:lpstr>
      <vt:lpstr>Cranes vs. Jib Arms</vt:lpstr>
      <vt:lpstr>Cranes vs. Jib Arms</vt:lpstr>
      <vt:lpstr>Super Techno Crane</vt:lpstr>
      <vt:lpstr>Tongue</vt:lpstr>
      <vt:lpstr>Zoom</vt:lpstr>
      <vt:lpstr>Dolly In / Zoom Out: The Vertigo Shot</vt:lpstr>
      <vt:lpstr>Camera Mounts</vt:lpstr>
      <vt:lpstr>Handheld</vt:lpstr>
      <vt:lpstr>Tripods</vt:lpstr>
      <vt:lpstr>Tripod Dolly</vt:lpstr>
      <vt:lpstr>Dolly/Field Dolly</vt:lpstr>
      <vt:lpstr>Studio Pedestal</vt:lpstr>
      <vt:lpstr>Special Mounts</vt:lpstr>
      <vt:lpstr>Camera Operation</vt:lpstr>
      <vt:lpstr>White Balance</vt:lpstr>
      <vt:lpstr>White Balance</vt:lpstr>
      <vt:lpstr>OK Gabor, I got it! How do I White Balance????</vt:lpstr>
      <vt:lpstr>Focus</vt:lpstr>
      <vt:lpstr>Rack Focus</vt:lpstr>
      <vt:lpstr>Rack Focus</vt:lpstr>
      <vt:lpstr>Rack Focus</vt:lpstr>
      <vt:lpstr>Focus</vt:lpstr>
      <vt:lpstr>Calibrating the Zoom Lens</vt:lpstr>
      <vt:lpstr>Aperture</vt:lpstr>
      <vt:lpstr>Shutter Speed</vt:lpstr>
      <vt:lpstr>Zooming</vt:lpstr>
      <vt:lpstr>Camera Care</vt:lpstr>
    </vt:vector>
  </TitlesOfParts>
  <Company>Bark at the moon Graphics, Inc.</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Richard A. Loney</dc:creator>
  <cp:lastModifiedBy>Gabor D Smith</cp:lastModifiedBy>
  <cp:revision>18</cp:revision>
  <dcterms:created xsi:type="dcterms:W3CDTF">2011-01-24T21:29:40Z</dcterms:created>
  <dcterms:modified xsi:type="dcterms:W3CDTF">2013-09-03T13:35:19Z</dcterms:modified>
</cp:coreProperties>
</file>